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9144000" cy="5143500"/>
  <p:notesSz cx="6858000" cy="9144000"/>
  <p:embeddedFontLst>
    <p:embeddedFont>
      <p:font typeface="Roboto" panose="02000000000000000000"/>
      <p:regular r:id="rId40"/>
    </p:embeddedFont>
    <p:embeddedFont>
      <p:font typeface="Roboto Light" panose="02000000000000000000"/>
      <p:regular r:id="rId41"/>
      <p:bold r:id="rId42"/>
      <p:italic r:id="rId43"/>
      <p:boldItalic r:id="rId44"/>
    </p:embeddedFont>
    <p:embeddedFont>
      <p:font typeface="Roboto Thin" panose="02000000000000000000"/>
      <p:regular r:id="rId45"/>
      <p:bold r:id="rId46"/>
      <p:italic r:id="rId47"/>
      <p:boldItalic r:id="rId48"/>
    </p:embeddedFont>
    <p:embeddedFont>
      <p:font typeface="Lobster" panose="0000050000000000000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AB3958C-C4F9-44BD-8278-ADB4DB8A2B9B}"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guide orient="horz" pos="223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d9ede4e03c_0_10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d9ede4e03c_0_10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d506cab14f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506cab14f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g8623a2bef4_1_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623a2bef4_1_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d506cab14f_1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d506cab14f_1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8623a2bef4_1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623a2bef4_1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d506cab14f_1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d506cab14f_1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gd9e8223663_1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9e8223663_1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gd9e8223663_1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9e8223663_1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6" name="Shape 306"/>
        <p:cNvGrpSpPr/>
        <p:nvPr/>
      </p:nvGrpSpPr>
      <p:grpSpPr>
        <a:xfrm>
          <a:off x="0" y="0"/>
          <a:ext cx="0" cy="0"/>
          <a:chOff x="0" y="0"/>
          <a:chExt cx="0" cy="0"/>
        </a:xfrm>
      </p:grpSpPr>
      <p:sp>
        <p:nvSpPr>
          <p:cNvPr id="307" name="Google Shape;307;gd9e8223663_1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9e8223663_1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d9e8223663_1_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d9e8223663_1_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gd66c143541_0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66c143541_0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8623a2bef4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623a2bef4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 name="Shape 346"/>
        <p:cNvGrpSpPr/>
        <p:nvPr/>
      </p:nvGrpSpPr>
      <p:grpSpPr>
        <a:xfrm>
          <a:off x="0" y="0"/>
          <a:ext cx="0" cy="0"/>
          <a:chOff x="0" y="0"/>
          <a:chExt cx="0" cy="0"/>
        </a:xfrm>
      </p:grpSpPr>
      <p:sp>
        <p:nvSpPr>
          <p:cNvPr id="347" name="Google Shape;347;gd9e8223663_1_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9e8223663_1_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6" name="Shape 356"/>
        <p:cNvGrpSpPr/>
        <p:nvPr/>
      </p:nvGrpSpPr>
      <p:grpSpPr>
        <a:xfrm>
          <a:off x="0" y="0"/>
          <a:ext cx="0" cy="0"/>
          <a:chOff x="0" y="0"/>
          <a:chExt cx="0" cy="0"/>
        </a:xfrm>
      </p:grpSpPr>
      <p:sp>
        <p:nvSpPr>
          <p:cNvPr id="357" name="Google Shape;357;g8798eb4c44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798eb4c44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5" name="Shape 365"/>
        <p:cNvGrpSpPr/>
        <p:nvPr/>
      </p:nvGrpSpPr>
      <p:grpSpPr>
        <a:xfrm>
          <a:off x="0" y="0"/>
          <a:ext cx="0" cy="0"/>
          <a:chOff x="0" y="0"/>
          <a:chExt cx="0" cy="0"/>
        </a:xfrm>
      </p:grpSpPr>
      <p:sp>
        <p:nvSpPr>
          <p:cNvPr id="366" name="Google Shape;366;g8623a2bef4_1_1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8623a2bef4_1_1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8623a2bef4_1_1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623a2bef4_1_1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g8623a2bef4_1_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623a2bef4_1_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 name="Shape 393"/>
        <p:cNvGrpSpPr/>
        <p:nvPr/>
      </p:nvGrpSpPr>
      <p:grpSpPr>
        <a:xfrm>
          <a:off x="0" y="0"/>
          <a:ext cx="0" cy="0"/>
          <a:chOff x="0" y="0"/>
          <a:chExt cx="0" cy="0"/>
        </a:xfrm>
      </p:grpSpPr>
      <p:sp>
        <p:nvSpPr>
          <p:cNvPr id="394" name="Google Shape;394;gd9ede4e03c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d9ede4e03c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3" name="Shape 403"/>
        <p:cNvGrpSpPr/>
        <p:nvPr/>
      </p:nvGrpSpPr>
      <p:grpSpPr>
        <a:xfrm>
          <a:off x="0" y="0"/>
          <a:ext cx="0" cy="0"/>
          <a:chOff x="0" y="0"/>
          <a:chExt cx="0" cy="0"/>
        </a:xfrm>
      </p:grpSpPr>
      <p:sp>
        <p:nvSpPr>
          <p:cNvPr id="404" name="Google Shape;404;g8623a2bef4_1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623a2bef4_1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3" name="Shape 413"/>
        <p:cNvGrpSpPr/>
        <p:nvPr/>
      </p:nvGrpSpPr>
      <p:grpSpPr>
        <a:xfrm>
          <a:off x="0" y="0"/>
          <a:ext cx="0" cy="0"/>
          <a:chOff x="0" y="0"/>
          <a:chExt cx="0" cy="0"/>
        </a:xfrm>
      </p:grpSpPr>
      <p:sp>
        <p:nvSpPr>
          <p:cNvPr id="414" name="Google Shape;414;g8798eb4c44_0_1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798eb4c44_0_1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2" name="Shape 422"/>
        <p:cNvGrpSpPr/>
        <p:nvPr/>
      </p:nvGrpSpPr>
      <p:grpSpPr>
        <a:xfrm>
          <a:off x="0" y="0"/>
          <a:ext cx="0" cy="0"/>
          <a:chOff x="0" y="0"/>
          <a:chExt cx="0" cy="0"/>
        </a:xfrm>
      </p:grpSpPr>
      <p:sp>
        <p:nvSpPr>
          <p:cNvPr id="423" name="Google Shape;423;g8798eb4c44_0_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8798eb4c44_0_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0" name="Shape 430"/>
        <p:cNvGrpSpPr/>
        <p:nvPr/>
      </p:nvGrpSpPr>
      <p:grpSpPr>
        <a:xfrm>
          <a:off x="0" y="0"/>
          <a:ext cx="0" cy="0"/>
          <a:chOff x="0" y="0"/>
          <a:chExt cx="0" cy="0"/>
        </a:xfrm>
      </p:grpSpPr>
      <p:sp>
        <p:nvSpPr>
          <p:cNvPr id="431" name="Google Shape;431;g8798eb4c44_0_1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8798eb4c44_0_1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80f7e6291e_1_1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0f7e6291e_1_1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8" name="Shape 438"/>
        <p:cNvGrpSpPr/>
        <p:nvPr/>
      </p:nvGrpSpPr>
      <p:grpSpPr>
        <a:xfrm>
          <a:off x="0" y="0"/>
          <a:ext cx="0" cy="0"/>
          <a:chOff x="0" y="0"/>
          <a:chExt cx="0" cy="0"/>
        </a:xfrm>
      </p:grpSpPr>
      <p:sp>
        <p:nvSpPr>
          <p:cNvPr id="439" name="Google Shape;439;g8798eb4c44_0_1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8798eb4c44_0_1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5" name="Shape 445"/>
        <p:cNvGrpSpPr/>
        <p:nvPr/>
      </p:nvGrpSpPr>
      <p:grpSpPr>
        <a:xfrm>
          <a:off x="0" y="0"/>
          <a:ext cx="0" cy="0"/>
          <a:chOff x="0" y="0"/>
          <a:chExt cx="0" cy="0"/>
        </a:xfrm>
      </p:grpSpPr>
      <p:sp>
        <p:nvSpPr>
          <p:cNvPr id="446" name="Google Shape;446;g8798eb4c44_0_1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798eb4c44_0_1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3" name="Shape 453"/>
        <p:cNvGrpSpPr/>
        <p:nvPr/>
      </p:nvGrpSpPr>
      <p:grpSpPr>
        <a:xfrm>
          <a:off x="0" y="0"/>
          <a:ext cx="0" cy="0"/>
          <a:chOff x="0" y="0"/>
          <a:chExt cx="0" cy="0"/>
        </a:xfrm>
      </p:grpSpPr>
      <p:sp>
        <p:nvSpPr>
          <p:cNvPr id="454" name="Google Shape;454;g8798eb4c44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798eb4c44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0" name="Shape 460"/>
        <p:cNvGrpSpPr/>
        <p:nvPr/>
      </p:nvGrpSpPr>
      <p:grpSpPr>
        <a:xfrm>
          <a:off x="0" y="0"/>
          <a:ext cx="0" cy="0"/>
          <a:chOff x="0" y="0"/>
          <a:chExt cx="0" cy="0"/>
        </a:xfrm>
      </p:grpSpPr>
      <p:sp>
        <p:nvSpPr>
          <p:cNvPr id="461" name="Google Shape;461;gd9ede4e03c_0_10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d9ede4e03c_0_10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8798eb4c44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798eb4c44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8798eb4c44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798eb4c44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8798eb4c44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798eb4c44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8798eb4c44_0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798eb4c44_0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d506cab14f_1_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506cab14f_1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8623a2bef4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623a2bef4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52" name="Google Shape;52;p13"/>
          <p:cNvSpPr txBox="1"/>
          <p:nvPr>
            <p:ph type="title"/>
          </p:nvPr>
        </p:nvSpPr>
        <p:spPr>
          <a:xfrm>
            <a:off x="237100" y="2088475"/>
            <a:ext cx="8595300" cy="792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600">
                <a:latin typeface="Roboto Medium" panose="02000000000000000000"/>
                <a:ea typeface="Roboto Medium" panose="02000000000000000000"/>
                <a:cs typeface="Roboto Medium" panose="02000000000000000000"/>
                <a:sym typeface="Roboto Medium" panose="02000000000000000000"/>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53" name="Google Shape;53;p13"/>
          <p:cNvSpPr txBox="1"/>
          <p:nvPr>
            <p:ph type="sldNum" idx="12"/>
          </p:nvPr>
        </p:nvSpPr>
        <p:spPr>
          <a:xfrm>
            <a:off x="8607775" y="4957200"/>
            <a:ext cx="261900" cy="105600"/>
          </a:xfrm>
          <a:prstGeom prst="rect">
            <a:avLst/>
          </a:prstGeom>
        </p:spPr>
        <p:txBody>
          <a:bodyPr spcFirstLastPara="1" wrap="square" lIns="0" tIns="0" rIns="0" bIns="91425" anchor="t" anchorCtr="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54" name="Google Shape;54;p13"/>
          <p:cNvSpPr txBox="1"/>
          <p:nvPr>
            <p:ph type="subTitle" idx="1"/>
          </p:nvPr>
        </p:nvSpPr>
        <p:spPr>
          <a:xfrm>
            <a:off x="-12300" y="4916650"/>
            <a:ext cx="7971900" cy="226800"/>
          </a:xfrm>
          <a:prstGeom prst="rect">
            <a:avLst/>
          </a:prstGeom>
        </p:spPr>
        <p:txBody>
          <a:bodyPr spcFirstLastPara="1" wrap="square" lIns="274300" tIns="45700" rIns="0" bIns="0" anchor="t" anchorCtr="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55" name="Shape 55"/>
        <p:cNvGrpSpPr/>
        <p:nvPr/>
      </p:nvGrpSpPr>
      <p:grpSpPr>
        <a:xfrm>
          <a:off x="0" y="0"/>
          <a:ext cx="0" cy="0"/>
          <a:chOff x="0" y="0"/>
          <a:chExt cx="0" cy="0"/>
        </a:xfrm>
      </p:grpSpPr>
      <p:sp>
        <p:nvSpPr>
          <p:cNvPr id="56" name="Google Shape;56;p14"/>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lvl1pPr lvl="0" rtl="0">
              <a:spcBef>
                <a:spcPts val="0"/>
              </a:spcBef>
              <a:spcAft>
                <a:spcPts val="0"/>
              </a:spcAft>
              <a:buNone/>
              <a:defRPr sz="2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4"/>
          <p:cNvSpPr txBox="1"/>
          <p:nvPr>
            <p:ph type="subTitle" idx="1"/>
          </p:nvPr>
        </p:nvSpPr>
        <p:spPr>
          <a:xfrm>
            <a:off x="0" y="675975"/>
            <a:ext cx="9144000" cy="364800"/>
          </a:xfrm>
          <a:prstGeom prst="rect">
            <a:avLst/>
          </a:prstGeom>
        </p:spPr>
        <p:txBody>
          <a:bodyPr spcFirstLastPara="1" wrap="square" lIns="457200" tIns="91425" rIns="457200" bIns="0" anchor="t" anchorCtr="0">
            <a:normAutofit/>
          </a:bodyPr>
          <a:lstStyle>
            <a:lvl1pPr lvl="0" rtl="0">
              <a:spcBef>
                <a:spcPts val="0"/>
              </a:spcBef>
              <a:spcAft>
                <a:spcPts val="0"/>
              </a:spcAft>
              <a:buNone/>
              <a:defRPr sz="1800">
                <a:latin typeface="Roboto" panose="02000000000000000000"/>
                <a:ea typeface="Roboto" panose="02000000000000000000"/>
                <a:cs typeface="Roboto" panose="02000000000000000000"/>
                <a:sym typeface="Roboto" panose="02000000000000000000"/>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58" name="Google Shape;58;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 name="Google Shape;59;p14"/>
          <p:cNvSpPr txBox="1"/>
          <p:nvPr>
            <p:ph type="sldNum" idx="12"/>
          </p:nvPr>
        </p:nvSpPr>
        <p:spPr>
          <a:xfrm>
            <a:off x="8607775" y="4957200"/>
            <a:ext cx="261900" cy="105600"/>
          </a:xfrm>
          <a:prstGeom prst="rect">
            <a:avLst/>
          </a:prstGeom>
        </p:spPr>
        <p:txBody>
          <a:bodyPr spcFirstLastPara="1" wrap="square" lIns="0" tIns="0" rIns="0" bIns="91425" anchor="t" anchorCtr="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60" name="Google Shape;60;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 name="Google Shape;61;p14"/>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2" name="Google Shape;62;p14"/>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lvl1pPr marL="457200" lvl="0" indent="-342900" rtl="0">
              <a:spcBef>
                <a:spcPts val="0"/>
              </a:spcBef>
              <a:spcAft>
                <a:spcPts val="0"/>
              </a:spcAft>
              <a:buSzPts val="1800"/>
              <a:buFont typeface="Roboto" panose="02000000000000000000"/>
              <a:buChar char="●"/>
              <a:defRPr>
                <a:latin typeface="Roboto" panose="02000000000000000000"/>
                <a:ea typeface="Roboto" panose="02000000000000000000"/>
                <a:cs typeface="Roboto" panose="02000000000000000000"/>
                <a:sym typeface="Roboto" panose="02000000000000000000"/>
              </a:defRPr>
            </a:lvl1pPr>
            <a:lvl2pPr marL="914400" lvl="1"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2pPr>
            <a:lvl3pPr marL="1371600" lvl="2"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3pPr>
            <a:lvl4pPr marL="1828800" lvl="3"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4pPr>
            <a:lvl5pPr marL="2286000" lvl="4"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5pPr>
            <a:lvl6pPr marL="2743200" lvl="5"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6pPr>
            <a:lvl7pPr marL="3200400" lvl="6"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7pPr>
            <a:lvl8pPr marL="3657600" lvl="7"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8pPr>
            <a:lvl9pPr marL="4114800" lvl="8" indent="-317500" rtl="0">
              <a:spcBef>
                <a:spcPts val="800"/>
              </a:spcBef>
              <a:spcAft>
                <a:spcPts val="80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65" name="Google Shape;65;p15"/>
          <p:cNvSpPr txBox="1"/>
          <p:nvPr>
            <p:ph type="title"/>
          </p:nvPr>
        </p:nvSpPr>
        <p:spPr>
          <a:xfrm>
            <a:off x="274325" y="2088475"/>
            <a:ext cx="8595300" cy="792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600">
                <a:solidFill>
                  <a:srgbClr val="FFFFFF"/>
                </a:solidFill>
                <a:latin typeface="Roboto" panose="02000000000000000000"/>
                <a:ea typeface="Roboto" panose="02000000000000000000"/>
                <a:cs typeface="Roboto" panose="02000000000000000000"/>
                <a:sym typeface="Roboto" panose="02000000000000000000"/>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66" name="Google Shape;66;p15"/>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fld>
            <a:endParaRPr lang="en-GB"/>
          </a:p>
        </p:txBody>
      </p:sp>
      <p:sp>
        <p:nvSpPr>
          <p:cNvPr id="67" name="Google Shape;67;p15"/>
          <p:cNvSpPr txBox="1"/>
          <p:nvPr>
            <p:ph type="sldNum" idx="2"/>
          </p:nvPr>
        </p:nvSpPr>
        <p:spPr>
          <a:xfrm>
            <a:off x="8607775" y="4957200"/>
            <a:ext cx="261900" cy="105600"/>
          </a:xfrm>
          <a:prstGeom prst="rect">
            <a:avLst/>
          </a:prstGeom>
        </p:spPr>
        <p:txBody>
          <a:bodyPr spcFirstLastPara="1" wrap="square" lIns="0" tIns="0" rIns="0" bIns="91425" anchor="t" anchorCtr="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sp>
        <p:nvSpPr>
          <p:cNvPr id="68" name="Google Shape;68;p15"/>
          <p:cNvSpPr txBox="1"/>
          <p:nvPr>
            <p:ph type="subTitle" idx="1"/>
          </p:nvPr>
        </p:nvSpPr>
        <p:spPr>
          <a:xfrm>
            <a:off x="-12300" y="4916650"/>
            <a:ext cx="7971900" cy="226800"/>
          </a:xfrm>
          <a:prstGeom prst="rect">
            <a:avLst/>
          </a:prstGeom>
        </p:spPr>
        <p:txBody>
          <a:bodyPr spcFirstLastPara="1" wrap="square" lIns="274300" tIns="45700" rIns="0" bIns="0" anchor="t" anchorCtr="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srcRect t="119" b="119"/>
          <a:stretch>
            <a:fillRect/>
          </a:stretch>
        </p:blipFill>
        <p:spPr>
          <a:xfrm>
            <a:off x="7048950" y="910275"/>
            <a:ext cx="1828800" cy="3784798"/>
          </a:xfrm>
          <a:prstGeom prst="rect">
            <a:avLst/>
          </a:prstGeom>
          <a:noFill/>
          <a:ln>
            <a:noFill/>
          </a:ln>
        </p:spPr>
      </p:pic>
      <p:sp>
        <p:nvSpPr>
          <p:cNvPr id="71" name="Google Shape;71;p16"/>
          <p:cNvSpPr txBox="1"/>
          <p:nvPr>
            <p:ph type="subTitle" idx="1"/>
          </p:nvPr>
        </p:nvSpPr>
        <p:spPr>
          <a:xfrm>
            <a:off x="0" y="675975"/>
            <a:ext cx="6674700" cy="364800"/>
          </a:xfrm>
          <a:prstGeom prst="rect">
            <a:avLst/>
          </a:prstGeom>
        </p:spPr>
        <p:txBody>
          <a:bodyPr spcFirstLastPara="1" wrap="square" lIns="457200" tIns="91425" rIns="457200" bIns="0" anchor="t" anchorCtr="0">
            <a:normAutofit/>
          </a:bodyPr>
          <a:lstStyle>
            <a:lvl1pPr lvl="0" rtl="0">
              <a:spcBef>
                <a:spcPts val="0"/>
              </a:spcBef>
              <a:spcAft>
                <a:spcPts val="0"/>
              </a:spcAft>
              <a:buNone/>
              <a:defRPr sz="1800">
                <a:latin typeface="Roboto" panose="02000000000000000000"/>
                <a:ea typeface="Roboto" panose="02000000000000000000"/>
                <a:cs typeface="Roboto" panose="02000000000000000000"/>
                <a:sym typeface="Roboto" panose="02000000000000000000"/>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2" name="Google Shape;72;p16"/>
          <p:cNvSpPr txBox="1"/>
          <p:nvPr>
            <p:ph type="body" idx="2"/>
          </p:nvPr>
        </p:nvSpPr>
        <p:spPr>
          <a:xfrm>
            <a:off x="0" y="1245800"/>
            <a:ext cx="6699600" cy="3897600"/>
          </a:xfrm>
          <a:prstGeom prst="rect">
            <a:avLst/>
          </a:prstGeom>
        </p:spPr>
        <p:txBody>
          <a:bodyPr spcFirstLastPara="1" wrap="square" lIns="457200" tIns="0" rIns="457200" bIns="914400" anchor="t" anchorCtr="0">
            <a:normAutofit/>
          </a:bodyPr>
          <a:lstStyle>
            <a:lvl1pPr marL="457200" lvl="0" indent="-342900" rtl="0">
              <a:spcBef>
                <a:spcPts val="0"/>
              </a:spcBef>
              <a:spcAft>
                <a:spcPts val="0"/>
              </a:spcAft>
              <a:buSzPts val="1800"/>
              <a:buFont typeface="Roboto" panose="02000000000000000000"/>
              <a:buChar char="●"/>
              <a:defRPr>
                <a:latin typeface="Roboto" panose="02000000000000000000"/>
                <a:ea typeface="Roboto" panose="02000000000000000000"/>
                <a:cs typeface="Roboto" panose="02000000000000000000"/>
                <a:sym typeface="Roboto" panose="02000000000000000000"/>
              </a:defRPr>
            </a:lvl1pPr>
            <a:lvl2pPr marL="914400" lvl="1"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2pPr>
            <a:lvl3pPr marL="1371600" lvl="2"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3pPr>
            <a:lvl4pPr marL="1828800" lvl="3"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4pPr>
            <a:lvl5pPr marL="2286000" lvl="4"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5pPr>
            <a:lvl6pPr marL="2743200" lvl="5"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6pPr>
            <a:lvl7pPr marL="3200400" lvl="6"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7pPr>
            <a:lvl8pPr marL="3657600" lvl="7" indent="-317500" rtl="0">
              <a:spcBef>
                <a:spcPts val="8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8pPr>
            <a:lvl9pPr marL="4114800" lvl="8" indent="-317500" rtl="0">
              <a:spcBef>
                <a:spcPts val="800"/>
              </a:spcBef>
              <a:spcAft>
                <a:spcPts val="80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9pPr>
          </a:lstStyle>
          <a:p/>
        </p:txBody>
      </p:sp>
      <p:sp>
        <p:nvSpPr>
          <p:cNvPr id="73" name="Google Shape;73;p16"/>
          <p:cNvSpPr txBox="1"/>
          <p:nvPr>
            <p:ph type="subTitle" idx="3"/>
          </p:nvPr>
        </p:nvSpPr>
        <p:spPr>
          <a:xfrm>
            <a:off x="7056300" y="910475"/>
            <a:ext cx="1814100" cy="3784800"/>
          </a:xfrm>
          <a:prstGeom prst="rect">
            <a:avLst/>
          </a:prstGeom>
          <a:ln w="9525" cap="flat" cmpd="sng">
            <a:solidFill>
              <a:srgbClr val="DBD9E8"/>
            </a:solidFill>
            <a:prstDash val="solid"/>
            <a:round/>
            <a:headEnd type="none" w="sm" len="sm"/>
            <a:tailEnd type="none" w="sm" len="sm"/>
          </a:ln>
        </p:spPr>
        <p:txBody>
          <a:bodyPr spcFirstLastPara="1" wrap="square" lIns="182875" tIns="182875" rIns="182875" bIns="182875" anchor="t" anchorCtr="0">
            <a:normAutofit/>
          </a:bodyPr>
          <a:lstStyle>
            <a:lvl1pPr lvl="0" rtl="0">
              <a:spcBef>
                <a:spcPts val="0"/>
              </a:spcBef>
              <a:spcAft>
                <a:spcPts val="0"/>
              </a:spcAft>
              <a:buNone/>
              <a:defRPr sz="1000">
                <a:latin typeface="Roboto" panose="02000000000000000000"/>
                <a:ea typeface="Roboto" panose="02000000000000000000"/>
                <a:cs typeface="Roboto" panose="02000000000000000000"/>
                <a:sym typeface="Roboto" panose="02000000000000000000"/>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4" name="Google Shape;74;p16"/>
          <p:cNvSpPr txBox="1"/>
          <p:nvPr>
            <p:ph type="title"/>
          </p:nvPr>
        </p:nvSpPr>
        <p:spPr>
          <a:xfrm>
            <a:off x="-12425" y="0"/>
            <a:ext cx="6699600" cy="533700"/>
          </a:xfrm>
          <a:prstGeom prst="rect">
            <a:avLst/>
          </a:prstGeom>
        </p:spPr>
        <p:txBody>
          <a:bodyPr spcFirstLastPara="1" wrap="square" lIns="457200" tIns="182875" rIns="274300" bIns="91425" anchor="t" anchorCtr="0">
            <a:normAutofit/>
          </a:bodyPr>
          <a:lstStyle>
            <a:lvl1pPr lvl="0" rtl="0">
              <a:spcBef>
                <a:spcPts val="0"/>
              </a:spcBef>
              <a:spcAft>
                <a:spcPts val="0"/>
              </a:spcAft>
              <a:buNone/>
              <a:defRPr sz="2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16"/>
          <p:cNvSpPr txBox="1"/>
          <p:nvPr>
            <p:ph type="sldNum" idx="12"/>
          </p:nvPr>
        </p:nvSpPr>
        <p:spPr>
          <a:xfrm>
            <a:off x="8607775" y="4957200"/>
            <a:ext cx="261900" cy="105600"/>
          </a:xfrm>
          <a:prstGeom prst="rect">
            <a:avLst/>
          </a:prstGeom>
        </p:spPr>
        <p:txBody>
          <a:bodyPr spcFirstLastPara="1" wrap="square" lIns="0" tIns="0" rIns="0" bIns="91425" anchor="t" anchorCtr="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76" name="Google Shape;76;p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7" name="Google Shape;77;p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 name="Google Shape;78;p16"/>
          <p:cNvSpPr txBox="1"/>
          <p:nvPr>
            <p:ph type="subTitle" idx="4"/>
          </p:nvPr>
        </p:nvSpPr>
        <p:spPr>
          <a:xfrm>
            <a:off x="-12300" y="4916650"/>
            <a:ext cx="7971900" cy="226800"/>
          </a:xfrm>
          <a:prstGeom prst="rect">
            <a:avLst/>
          </a:prstGeom>
        </p:spPr>
        <p:txBody>
          <a:bodyPr spcFirstLastPara="1" wrap="square" lIns="274300" tIns="45700" rIns="0" bIns="0" anchor="t" anchorCtr="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79" name="Shape 79"/>
        <p:cNvGrpSpPr/>
        <p:nvPr/>
      </p:nvGrpSpPr>
      <p:grpSpPr>
        <a:xfrm>
          <a:off x="0" y="0"/>
          <a:ext cx="0" cy="0"/>
          <a:chOff x="0" y="0"/>
          <a:chExt cx="0" cy="0"/>
        </a:xfrm>
      </p:grpSpPr>
      <p:pic>
        <p:nvPicPr>
          <p:cNvPr id="80" name="Google Shape;80;p17"/>
          <p:cNvPicPr preferRelativeResize="0"/>
          <p:nvPr/>
        </p:nvPicPr>
        <p:blipFill>
          <a:blip r:embed="rId2"/>
          <a:stretch>
            <a:fillRect/>
          </a:stretch>
        </p:blipFill>
        <p:spPr>
          <a:xfrm>
            <a:off x="4286275" y="649650"/>
            <a:ext cx="827450" cy="4115237"/>
          </a:xfrm>
          <a:prstGeom prst="rect">
            <a:avLst/>
          </a:prstGeom>
          <a:noFill/>
          <a:ln>
            <a:noFill/>
          </a:ln>
        </p:spPr>
      </p:pic>
      <p:sp>
        <p:nvSpPr>
          <p:cNvPr id="81" name="Google Shape;81;p17"/>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lvl1pPr lvl="0" rtl="0">
              <a:spcBef>
                <a:spcPts val="0"/>
              </a:spcBef>
              <a:spcAft>
                <a:spcPts val="0"/>
              </a:spcAft>
              <a:buNone/>
              <a:defRPr sz="2400">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 name="Google Shape;82;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 name="Google Shape;83;p17"/>
          <p:cNvSpPr txBox="1"/>
          <p:nvPr>
            <p:ph type="sldNum" idx="12"/>
          </p:nvPr>
        </p:nvSpPr>
        <p:spPr>
          <a:xfrm>
            <a:off x="8607775" y="4957200"/>
            <a:ext cx="261900" cy="105600"/>
          </a:xfrm>
          <a:prstGeom prst="rect">
            <a:avLst/>
          </a:prstGeom>
        </p:spPr>
        <p:txBody>
          <a:bodyPr spcFirstLastPara="1" wrap="square" lIns="0" tIns="0" rIns="0" bIns="91425" anchor="t" anchorCtr="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GB"/>
            </a:fld>
            <a:endParaRPr lang="en-GB"/>
          </a:p>
        </p:txBody>
      </p:sp>
      <p:cxnSp>
        <p:nvCxnSpPr>
          <p:cNvPr id="84" name="Google Shape;84;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 name="Google Shape;85;p17"/>
          <p:cNvSpPr txBox="1"/>
          <p:nvPr>
            <p:ph type="subTitle" idx="1"/>
          </p:nvPr>
        </p:nvSpPr>
        <p:spPr>
          <a:xfrm>
            <a:off x="-12300" y="4916650"/>
            <a:ext cx="7971900" cy="226800"/>
          </a:xfrm>
          <a:prstGeom prst="rect">
            <a:avLst/>
          </a:prstGeom>
        </p:spPr>
        <p:txBody>
          <a:bodyPr spcFirstLastPara="1" wrap="square" lIns="274300" tIns="45700" rIns="0" bIns="0" anchor="t" anchorCtr="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6" name="Google Shape;86;p17"/>
          <p:cNvSpPr txBox="1"/>
          <p:nvPr>
            <p:ph type="subTitle" idx="2"/>
          </p:nvPr>
        </p:nvSpPr>
        <p:spPr>
          <a:xfrm>
            <a:off x="-12300" y="1602450"/>
            <a:ext cx="4298400" cy="3301800"/>
          </a:xfrm>
          <a:prstGeom prst="rect">
            <a:avLst/>
          </a:prstGeom>
        </p:spPr>
        <p:txBody>
          <a:bodyPr spcFirstLastPara="1" wrap="square" lIns="457200" tIns="0" rIns="457200" bIns="0" anchor="t" anchorCtr="0">
            <a:normAutofit/>
          </a:bodyPr>
          <a:lstStyle>
            <a:lvl1pPr lvl="0" rtl="0">
              <a:lnSpc>
                <a:spcPct val="115000"/>
              </a:lnSpc>
              <a:spcBef>
                <a:spcPts val="0"/>
              </a:spcBef>
              <a:spcAft>
                <a:spcPts val="0"/>
              </a:spcAft>
              <a:buNone/>
              <a:defRPr sz="1200">
                <a:latin typeface="Roboto" panose="02000000000000000000"/>
                <a:ea typeface="Roboto" panose="02000000000000000000"/>
                <a:cs typeface="Roboto" panose="02000000000000000000"/>
                <a:sym typeface="Roboto" panose="02000000000000000000"/>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7" name="Google Shape;87;p17"/>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System Hardening</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88" name="Google Shape;88;p17"/>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7"/>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Alarm</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90" name="Google Shape;90;p17"/>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7"/>
          <p:cNvSpPr txBox="1"/>
          <p:nvPr>
            <p:ph type="subTitle" idx="3"/>
          </p:nvPr>
        </p:nvSpPr>
        <p:spPr>
          <a:xfrm>
            <a:off x="4466800" y="1604700"/>
            <a:ext cx="4298400" cy="3301800"/>
          </a:xfrm>
          <a:prstGeom prst="rect">
            <a:avLst/>
          </a:prstGeom>
        </p:spPr>
        <p:txBody>
          <a:bodyPr spcFirstLastPara="1" wrap="square" lIns="457200" tIns="0" rIns="457200" bIns="0" anchor="t" anchorCtr="0">
            <a:normAutofit/>
          </a:bodyPr>
          <a:lstStyle>
            <a:lvl1pPr lvl="0" rtl="0">
              <a:lnSpc>
                <a:spcPct val="115000"/>
              </a:lnSpc>
              <a:spcBef>
                <a:spcPts val="0"/>
              </a:spcBef>
              <a:spcAft>
                <a:spcPts val="0"/>
              </a:spcAft>
              <a:buNone/>
              <a:defRPr sz="1200">
                <a:latin typeface="Roboto" panose="02000000000000000000"/>
                <a:ea typeface="Roboto" panose="02000000000000000000"/>
                <a:cs typeface="Roboto" panose="02000000000000000000"/>
                <a:sym typeface="Roboto" panose="02000000000000000000"/>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srcRect t="2489" b="2498"/>
          <a:stretch>
            <a:fillRect/>
          </a:stretch>
        </p:blipFill>
        <p:spPr>
          <a:xfrm>
            <a:off x="274320" y="274881"/>
            <a:ext cx="8595360" cy="4593742"/>
          </a:xfrm>
          <a:prstGeom prst="rect">
            <a:avLst/>
          </a:prstGeom>
          <a:noFill/>
          <a:ln>
            <a:noFill/>
          </a:ln>
        </p:spPr>
      </p:pic>
      <p:sp>
        <p:nvSpPr>
          <p:cNvPr id="94" name="Google Shape;94;p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sz="600"/>
            </a:fld>
            <a:endParaRPr sz="600"/>
          </a:p>
        </p:txBody>
      </p:sp>
      <p:sp>
        <p:nvSpPr>
          <p:cNvPr id="95" name="Google Shape;95;p1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96" name="Google Shape;96;p18"/>
          <p:cNvPicPr preferRelativeResize="0"/>
          <p:nvPr/>
        </p:nvPicPr>
        <p:blipFill>
          <a:blip r:embed="rId3"/>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3.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3.xml"/><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4.xml"/><Relationship Id="rId2" Type="http://schemas.openxmlformats.org/officeDocument/2006/relationships/image" Target="../media/image25.jpe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4.xml"/><Relationship Id="rId2" Type="http://schemas.openxmlformats.org/officeDocument/2006/relationships/image" Target="../media/image34.jpe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6.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4.xml"/><Relationship Id="rId2" Type="http://schemas.openxmlformats.org/officeDocument/2006/relationships/image" Target="../media/image10.jpe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p>
        </p:txBody>
      </p:sp>
      <p:sp>
        <p:nvSpPr>
          <p:cNvPr id="102" name="Google Shape;102;p19"/>
          <p:cNvSpPr txBox="1"/>
          <p:nvPr>
            <p:ph type="subTitle" idx="1"/>
          </p:nvPr>
        </p:nvSpPr>
        <p:spPr>
          <a:xfrm>
            <a:off x="0" y="675975"/>
            <a:ext cx="9144000" cy="364800"/>
          </a:xfrm>
          <a:prstGeom prst="rect">
            <a:avLst/>
          </a:prstGeom>
        </p:spPr>
        <p:txBody>
          <a:bodyPr spcFirstLastPara="1" wrap="square" lIns="457200" tIns="91425" rIns="457200" bIns="0" anchor="t" anchorCtr="0">
            <a:normAutofit lnSpcReduction="20000"/>
          </a:bodyPr>
          <a:lstStyle/>
          <a:p>
            <a:pPr marL="0" lvl="0" indent="0" algn="l" rtl="0">
              <a:spcBef>
                <a:spcPts val="0"/>
              </a:spcBef>
              <a:spcAft>
                <a:spcPts val="1200"/>
              </a:spcAft>
              <a:buNone/>
            </a:pPr>
          </a:p>
        </p:txBody>
      </p:sp>
      <p:sp>
        <p:nvSpPr>
          <p:cNvPr id="103" name="Google Shape;103;p19"/>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104" name="Google Shape;104;p19"/>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p>
            <a:pPr marL="0" lvl="0" indent="0" algn="l" rtl="0">
              <a:spcBef>
                <a:spcPts val="0"/>
              </a:spcBef>
              <a:spcAft>
                <a:spcPts val="800"/>
              </a:spcAft>
              <a:buNone/>
            </a:pPr>
          </a:p>
        </p:txBody>
      </p:sp>
      <p:pic>
        <p:nvPicPr>
          <p:cNvPr id="105" name="Google Shape;105;p19"/>
          <p:cNvPicPr preferRelativeResize="0"/>
          <p:nvPr/>
        </p:nvPicPr>
        <p:blipFill>
          <a:blip r:embed="rId1"/>
          <a:stretch>
            <a:fillRect/>
          </a:stretch>
        </p:blipFill>
        <p:spPr>
          <a:xfrm>
            <a:off x="0" y="0"/>
            <a:ext cx="9144000" cy="5143500"/>
          </a:xfrm>
          <a:prstGeom prst="rect">
            <a:avLst/>
          </a:prstGeom>
          <a:noFill/>
          <a:ln>
            <a:noFill/>
          </a:ln>
        </p:spPr>
      </p:pic>
      <p:sp>
        <p:nvSpPr>
          <p:cNvPr id="106" name="Google Shape;106;p19"/>
          <p:cNvSpPr txBox="1"/>
          <p:nvPr/>
        </p:nvSpPr>
        <p:spPr>
          <a:xfrm>
            <a:off x="493900" y="2243650"/>
            <a:ext cx="8269200" cy="2940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440" b="1">
                <a:solidFill>
                  <a:schemeClr val="lt1"/>
                </a:solidFill>
                <a:highlight>
                  <a:schemeClr val="dk1"/>
                </a:highlight>
                <a:latin typeface="Times New Roman" panose="02020603050405020304"/>
                <a:ea typeface="Times New Roman" panose="02020603050405020304"/>
                <a:cs typeface="Times New Roman" panose="02020603050405020304"/>
                <a:sym typeface="Times New Roman" panose="02020603050405020304"/>
              </a:rPr>
              <a:t>Capstone Engagement</a:t>
            </a:r>
            <a:endParaRPr sz="2990" b="1">
              <a:solidFill>
                <a:schemeClr val="lt1"/>
              </a:solidFill>
              <a:highlight>
                <a:schemeClr val="dk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1000"/>
              </a:spcBef>
              <a:spcAft>
                <a:spcPts val="0"/>
              </a:spcAft>
              <a:buNone/>
            </a:pPr>
            <a:r>
              <a:rPr lang="en-GB" sz="2990" b="1">
                <a:solidFill>
                  <a:schemeClr val="lt1"/>
                </a:solidFill>
                <a:highlight>
                  <a:schemeClr val="dk1"/>
                </a:highlight>
                <a:latin typeface="Times New Roman" panose="02020603050405020304"/>
                <a:ea typeface="Times New Roman" panose="02020603050405020304"/>
                <a:cs typeface="Times New Roman" panose="02020603050405020304"/>
                <a:sym typeface="Times New Roman" panose="02020603050405020304"/>
              </a:rPr>
              <a:t>Assessment, Analysis, </a:t>
            </a:r>
            <a:br>
              <a:rPr lang="en-GB" sz="2990" b="1">
                <a:solidFill>
                  <a:schemeClr val="lt1"/>
                </a:solidFill>
                <a:highlight>
                  <a:schemeClr val="dk1"/>
                </a:highlight>
                <a:latin typeface="Times New Roman" panose="02020603050405020304"/>
                <a:ea typeface="Times New Roman" panose="02020603050405020304"/>
                <a:cs typeface="Times New Roman" panose="02020603050405020304"/>
                <a:sym typeface="Times New Roman" panose="02020603050405020304"/>
              </a:rPr>
            </a:br>
            <a:r>
              <a:rPr lang="en-GB" sz="2990" b="1">
                <a:solidFill>
                  <a:schemeClr val="lt1"/>
                </a:solidFill>
                <a:highlight>
                  <a:schemeClr val="dk1"/>
                </a:highlight>
                <a:latin typeface="Times New Roman" panose="02020603050405020304"/>
                <a:ea typeface="Times New Roman" panose="02020603050405020304"/>
                <a:cs typeface="Times New Roman" panose="02020603050405020304"/>
                <a:sym typeface="Times New Roman" panose="02020603050405020304"/>
              </a:rPr>
              <a:t>and Hardening of a Vulnerable System</a:t>
            </a:r>
            <a:endParaRPr sz="2990" b="1">
              <a:solidFill>
                <a:schemeClr val="lt1"/>
              </a:solidFill>
              <a:highlight>
                <a:schemeClr val="dk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1000"/>
              </a:spcBef>
              <a:spcAft>
                <a:spcPts val="0"/>
              </a:spcAft>
              <a:buNone/>
            </a:pPr>
            <a:endParaRPr sz="2990" b="1">
              <a:solidFill>
                <a:schemeClr val="lt1"/>
              </a:solidFill>
              <a:highlight>
                <a:schemeClr val="dk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1000"/>
              </a:spcBef>
              <a:spcAft>
                <a:spcPts val="0"/>
              </a:spcAft>
              <a:buNone/>
            </a:pPr>
            <a:r>
              <a:rPr lang="en-GB" sz="2990" b="1">
                <a:solidFill>
                  <a:schemeClr val="lt1"/>
                </a:solidFill>
                <a:highlight>
                  <a:schemeClr val="dk1"/>
                </a:highlight>
                <a:latin typeface="Times New Roman" panose="02020603050405020304"/>
                <a:ea typeface="Times New Roman" panose="02020603050405020304"/>
                <a:cs typeface="Times New Roman" panose="02020603050405020304"/>
                <a:sym typeface="Times New Roman" panose="02020603050405020304"/>
              </a:rPr>
              <a:t>Alec Gautreaux</a:t>
            </a:r>
            <a:endParaRPr>
              <a:solidFill>
                <a:schemeClr val="lt1"/>
              </a:solidFill>
              <a:highlight>
                <a:schemeClr val="dk1"/>
              </a:highlight>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Screenshots #1</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08" name="Google Shape;208;p28"/>
          <p:cNvSpPr txBox="1"/>
          <p:nvPr>
            <p:ph type="subTitle" idx="1"/>
          </p:nvPr>
        </p:nvSpPr>
        <p:spPr>
          <a:xfrm>
            <a:off x="0" y="675975"/>
            <a:ext cx="9144000" cy="364800"/>
          </a:xfrm>
          <a:prstGeom prst="rect">
            <a:avLst/>
          </a:prstGeom>
        </p:spPr>
        <p:txBody>
          <a:bodyPr spcFirstLastPara="1" wrap="square" lIns="457200" tIns="91425" rIns="457200" bIns="0" anchor="t" anchorCtr="0">
            <a:normAutofit/>
          </a:bodyPr>
          <a:lstStyle/>
          <a:p>
            <a:pPr marL="0" lvl="0" indent="0" algn="l" rtl="0">
              <a:spcBef>
                <a:spcPts val="0"/>
              </a:spcBef>
              <a:spcAft>
                <a:spcPts val="120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Nmap Scan							            No Index.html, showing exposed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structure</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9" name="Google Shape;209;p28"/>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210" name="Google Shape;210;p28"/>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p>
            <a:pPr marL="0" lvl="0" indent="0" algn="l" rtl="0">
              <a:spcBef>
                <a:spcPts val="0"/>
              </a:spcBef>
              <a:spcAft>
                <a:spcPts val="800"/>
              </a:spcAft>
              <a:buNone/>
            </a:pPr>
          </a:p>
        </p:txBody>
      </p:sp>
      <p:pic>
        <p:nvPicPr>
          <p:cNvPr id="211" name="Google Shape;211;p28"/>
          <p:cNvPicPr preferRelativeResize="0"/>
          <p:nvPr/>
        </p:nvPicPr>
        <p:blipFill>
          <a:blip r:embed="rId1"/>
          <a:stretch>
            <a:fillRect/>
          </a:stretch>
        </p:blipFill>
        <p:spPr>
          <a:xfrm>
            <a:off x="-12300" y="1040775"/>
            <a:ext cx="4363476" cy="4088976"/>
          </a:xfrm>
          <a:prstGeom prst="rect">
            <a:avLst/>
          </a:prstGeom>
          <a:noFill/>
          <a:ln>
            <a:noFill/>
          </a:ln>
        </p:spPr>
      </p:pic>
      <p:pic>
        <p:nvPicPr>
          <p:cNvPr id="212" name="Google Shape;212;p28"/>
          <p:cNvPicPr preferRelativeResize="0"/>
          <p:nvPr/>
        </p:nvPicPr>
        <p:blipFill>
          <a:blip r:embed="rId2"/>
          <a:stretch>
            <a:fillRect/>
          </a:stretch>
        </p:blipFill>
        <p:spPr>
          <a:xfrm>
            <a:off x="4351175" y="1040775"/>
            <a:ext cx="4844601" cy="41092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Sensitive Data Exposure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18" name="Google Shape;218;p29"/>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219" name="Google Shape;219;p29"/>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9"/>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Tools &amp; Processes</a:t>
            </a:r>
            <a:endParaRPr sz="16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After gaining access to the victim machine through the browser I was able to go through and do some snooping in the different directories and content inside of them. </a:t>
            </a:r>
            <a:endParaRPr sz="16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p:txBody>
      </p:sp>
      <p:grpSp>
        <p:nvGrpSpPr>
          <p:cNvPr id="221" name="Google Shape;221;p29"/>
          <p:cNvGrpSpPr/>
          <p:nvPr/>
        </p:nvGrpSpPr>
        <p:grpSpPr>
          <a:xfrm>
            <a:off x="457181" y="887903"/>
            <a:ext cx="533372" cy="533480"/>
            <a:chOff x="457200" y="1378813"/>
            <a:chExt cx="695400" cy="695450"/>
          </a:xfrm>
        </p:grpSpPr>
        <p:sp>
          <p:nvSpPr>
            <p:cNvPr id="222" name="Google Shape;222;p29"/>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01</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23" name="Google Shape;223;p29"/>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 name="Google Shape;224;p29"/>
          <p:cNvGrpSpPr/>
          <p:nvPr/>
        </p:nvGrpSpPr>
        <p:grpSpPr>
          <a:xfrm>
            <a:off x="3228956" y="887903"/>
            <a:ext cx="533372" cy="533480"/>
            <a:chOff x="457200" y="1378813"/>
            <a:chExt cx="695400" cy="695450"/>
          </a:xfrm>
        </p:grpSpPr>
        <p:sp>
          <p:nvSpPr>
            <p:cNvPr id="225" name="Google Shape;225;p29"/>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02</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26" name="Google Shape;226;p29"/>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7" name="Google Shape;227;p29"/>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9"/>
          <p:cNvSpPr txBox="1"/>
          <p:nvPr/>
        </p:nvSpPr>
        <p:spPr>
          <a:xfrm>
            <a:off x="3449925" y="148057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Achievements</a:t>
            </a:r>
            <a:endParaRPr sz="16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Which allowed me to dig through all the different files they had to offer which a lot them pointed out to serect_folder that could contain the valuable information Im after.</a:t>
            </a:r>
            <a:endParaRPr sz="16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p:txBody>
      </p:sp>
      <p:grpSp>
        <p:nvGrpSpPr>
          <p:cNvPr id="229" name="Google Shape;229;p29"/>
          <p:cNvGrpSpPr/>
          <p:nvPr/>
        </p:nvGrpSpPr>
        <p:grpSpPr>
          <a:xfrm>
            <a:off x="6134081" y="888653"/>
            <a:ext cx="533372" cy="533480"/>
            <a:chOff x="457200" y="1378813"/>
            <a:chExt cx="695400" cy="695450"/>
          </a:xfrm>
        </p:grpSpPr>
        <p:sp>
          <p:nvSpPr>
            <p:cNvPr id="230" name="Google Shape;230;p29"/>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03</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31" name="Google Shape;231;p29"/>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2" name="Google Shape;232;p29"/>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9"/>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600">
                <a:solidFill>
                  <a:schemeClr val="lt1"/>
                </a:solidFill>
                <a:latin typeface="Times New Roman" panose="02020603050405020304"/>
                <a:ea typeface="Times New Roman" panose="02020603050405020304"/>
                <a:cs typeface="Times New Roman" panose="02020603050405020304"/>
                <a:sym typeface="Times New Roman" panose="02020603050405020304"/>
              </a:rPr>
              <a:t>Screenshots on next slide showing.</a:t>
            </a:r>
            <a:endParaRPr>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Screenshots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39" name="Google Shape;239;p30"/>
          <p:cNvSpPr txBox="1"/>
          <p:nvPr>
            <p:ph type="subTitle" idx="1"/>
          </p:nvPr>
        </p:nvSpPr>
        <p:spPr>
          <a:xfrm>
            <a:off x="0" y="675975"/>
            <a:ext cx="9144000" cy="364800"/>
          </a:xfrm>
          <a:prstGeom prst="rect">
            <a:avLst/>
          </a:prstGeom>
        </p:spPr>
        <p:txBody>
          <a:bodyPr spcFirstLastPara="1" wrap="square" lIns="457200" tIns="91425" rIns="457200" bIns="0" anchor="t" anchorCtr="0">
            <a:normAutofit/>
          </a:bodyPr>
          <a:lstStyle/>
          <a:p>
            <a:pPr marL="0" lvl="0" indent="0" algn="l" rtl="0">
              <a:spcBef>
                <a:spcPts val="0"/>
              </a:spcBef>
              <a:spcAft>
                <a:spcPts val="120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One example of many area’s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referring</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to secert_folder            Secert_folder password protected</a:t>
            </a:r>
            <a:r>
              <a:rPr lang="en-GB" sz="1500">
                <a:latin typeface="Times New Roman" panose="02020603050405020304"/>
                <a:ea typeface="Times New Roman" panose="02020603050405020304"/>
                <a:cs typeface="Times New Roman" panose="02020603050405020304"/>
                <a:sym typeface="Times New Roman" panose="02020603050405020304"/>
              </a:rPr>
              <a:t> </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240" name="Google Shape;240;p30"/>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241" name="Google Shape;241;p30"/>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p>
            <a:pPr marL="0" lvl="0" indent="0" algn="l" rtl="0">
              <a:spcBef>
                <a:spcPts val="0"/>
              </a:spcBef>
              <a:spcAft>
                <a:spcPts val="800"/>
              </a:spcAft>
              <a:buNone/>
            </a:pPr>
          </a:p>
        </p:txBody>
      </p:sp>
      <p:pic>
        <p:nvPicPr>
          <p:cNvPr id="242" name="Google Shape;242;p30"/>
          <p:cNvPicPr preferRelativeResize="0"/>
          <p:nvPr/>
        </p:nvPicPr>
        <p:blipFill>
          <a:blip r:embed="rId1"/>
          <a:stretch>
            <a:fillRect/>
          </a:stretch>
        </p:blipFill>
        <p:spPr>
          <a:xfrm>
            <a:off x="4363475" y="1023750"/>
            <a:ext cx="4780526" cy="4119700"/>
          </a:xfrm>
          <a:prstGeom prst="rect">
            <a:avLst/>
          </a:prstGeom>
          <a:noFill/>
          <a:ln>
            <a:noFill/>
          </a:ln>
        </p:spPr>
      </p:pic>
      <p:pic>
        <p:nvPicPr>
          <p:cNvPr id="243" name="Google Shape;243;p30"/>
          <p:cNvPicPr preferRelativeResize="0"/>
          <p:nvPr/>
        </p:nvPicPr>
        <p:blipFill>
          <a:blip r:embed="rId2"/>
          <a:stretch>
            <a:fillRect/>
          </a:stretch>
        </p:blipFill>
        <p:spPr>
          <a:xfrm>
            <a:off x="0" y="1023750"/>
            <a:ext cx="4363474" cy="4102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Sensitive Data Exposure and Brute Force Attack</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49" name="Google Shape;249;p31"/>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250" name="Google Shape;250;p3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3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Tools &amp; Processes</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Once I saw that ashton was the username for the secret_folder it helped narrow down exactly what user I need to  focus brute force attack on. </a:t>
            </a:r>
            <a:endParaRPr sz="16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p:txBody>
      </p:sp>
      <p:grpSp>
        <p:nvGrpSpPr>
          <p:cNvPr id="252" name="Google Shape;252;p31"/>
          <p:cNvGrpSpPr/>
          <p:nvPr/>
        </p:nvGrpSpPr>
        <p:grpSpPr>
          <a:xfrm>
            <a:off x="457181" y="887903"/>
            <a:ext cx="533372" cy="533480"/>
            <a:chOff x="457200" y="1378813"/>
            <a:chExt cx="695400" cy="695450"/>
          </a:xfrm>
        </p:grpSpPr>
        <p:sp>
          <p:nvSpPr>
            <p:cNvPr id="253" name="Google Shape;253;p3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01</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54" name="Google Shape;254;p3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5" name="Google Shape;255;p31"/>
          <p:cNvGrpSpPr/>
          <p:nvPr/>
        </p:nvGrpSpPr>
        <p:grpSpPr>
          <a:xfrm>
            <a:off x="3228956" y="887903"/>
            <a:ext cx="533372" cy="533480"/>
            <a:chOff x="457200" y="1378813"/>
            <a:chExt cx="695400" cy="695450"/>
          </a:xfrm>
        </p:grpSpPr>
        <p:sp>
          <p:nvSpPr>
            <p:cNvPr id="256" name="Google Shape;256;p3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02</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57" name="Google Shape;257;p3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8" name="Google Shape;258;p3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3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300" b="1">
                <a:latin typeface="Times New Roman" panose="02020603050405020304"/>
                <a:ea typeface="Times New Roman" panose="02020603050405020304"/>
                <a:cs typeface="Times New Roman" panose="02020603050405020304"/>
                <a:sym typeface="Times New Roman" panose="02020603050405020304"/>
              </a:rPr>
              <a:t>Achievements</a:t>
            </a:r>
            <a:endParaRPr sz="13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After using the hydra command on the user name ashton I was able brute force my way into fiding there password. Running scan through multiple options till it finally found correct one and pointed it out. </a:t>
            </a:r>
            <a:endParaRPr sz="1500">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60" name="Google Shape;260;p31"/>
          <p:cNvGrpSpPr/>
          <p:nvPr/>
        </p:nvGrpSpPr>
        <p:grpSpPr>
          <a:xfrm>
            <a:off x="6134081" y="888653"/>
            <a:ext cx="533372" cy="533480"/>
            <a:chOff x="457200" y="1378813"/>
            <a:chExt cx="695400" cy="695450"/>
          </a:xfrm>
        </p:grpSpPr>
        <p:sp>
          <p:nvSpPr>
            <p:cNvPr id="261" name="Google Shape;261;p3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03</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62" name="Google Shape;262;p3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3" name="Google Shape;263;p3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3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Screenshots add on the other </a:t>
            </a:r>
            <a:r>
              <a:rPr lang="en-GB" sz="1500">
                <a:latin typeface="Times New Roman" panose="02020603050405020304"/>
                <a:ea typeface="Times New Roman" panose="02020603050405020304"/>
                <a:cs typeface="Times New Roman" panose="02020603050405020304"/>
                <a:sym typeface="Times New Roman" panose="02020603050405020304"/>
              </a:rPr>
              <a:t>slide</a:t>
            </a:r>
            <a:r>
              <a:rPr lang="en-GB" sz="1500">
                <a:latin typeface="Times New Roman" panose="02020603050405020304"/>
                <a:ea typeface="Times New Roman" panose="02020603050405020304"/>
                <a:cs typeface="Times New Roman" panose="02020603050405020304"/>
                <a:sym typeface="Times New Roman" panose="02020603050405020304"/>
              </a:rPr>
              <a:t>.</a:t>
            </a:r>
            <a:endParaRPr sz="1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Screenshots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70" name="Google Shape;270;p32"/>
          <p:cNvSpPr txBox="1"/>
          <p:nvPr>
            <p:ph type="subTitle" idx="1"/>
          </p:nvPr>
        </p:nvSpPr>
        <p:spPr>
          <a:xfrm>
            <a:off x="0" y="675975"/>
            <a:ext cx="9144000" cy="364800"/>
          </a:xfrm>
          <a:prstGeom prst="rect">
            <a:avLst/>
          </a:prstGeom>
        </p:spPr>
        <p:txBody>
          <a:bodyPr spcFirstLastPara="1" wrap="square" lIns="457200" tIns="91425" rIns="457200" bIns="0" anchor="t" anchorCtr="0">
            <a:normAutofit lnSpcReduction="20000"/>
          </a:bodyPr>
          <a:lstStyle/>
          <a:p>
            <a:pPr marL="0" lvl="0" indent="0" algn="l" rtl="0">
              <a:spcBef>
                <a:spcPts val="0"/>
              </a:spcBef>
              <a:spcAft>
                <a:spcPts val="120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Hydra command used on Ashton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Successfully</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Brute Forced password</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a:t>	</a:t>
            </a:r>
            <a:endParaRPr lang="en-GB"/>
          </a:p>
        </p:txBody>
      </p:sp>
      <p:sp>
        <p:nvSpPr>
          <p:cNvPr id="271" name="Google Shape;271;p32"/>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272" name="Google Shape;272;p32"/>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p>
            <a:pPr marL="0" lvl="0" indent="0" algn="l" rtl="0">
              <a:spcBef>
                <a:spcPts val="0"/>
              </a:spcBef>
              <a:spcAft>
                <a:spcPts val="800"/>
              </a:spcAft>
              <a:buNone/>
            </a:pPr>
            <a:r>
              <a:rPr lang="en-GB"/>
              <a:t> </a:t>
            </a:r>
            <a:endParaRPr lang="en-GB"/>
          </a:p>
        </p:txBody>
      </p:sp>
      <p:pic>
        <p:nvPicPr>
          <p:cNvPr id="273" name="Google Shape;273;p32"/>
          <p:cNvPicPr preferRelativeResize="0"/>
          <p:nvPr/>
        </p:nvPicPr>
        <p:blipFill>
          <a:blip r:embed="rId1"/>
          <a:stretch>
            <a:fillRect/>
          </a:stretch>
        </p:blipFill>
        <p:spPr>
          <a:xfrm>
            <a:off x="175" y="2874825"/>
            <a:ext cx="4485801" cy="2268625"/>
          </a:xfrm>
          <a:prstGeom prst="rect">
            <a:avLst/>
          </a:prstGeom>
          <a:noFill/>
          <a:ln>
            <a:noFill/>
          </a:ln>
        </p:spPr>
      </p:pic>
      <p:pic>
        <p:nvPicPr>
          <p:cNvPr id="274" name="Google Shape;274;p32"/>
          <p:cNvPicPr preferRelativeResize="0"/>
          <p:nvPr/>
        </p:nvPicPr>
        <p:blipFill>
          <a:blip r:embed="rId2"/>
          <a:stretch>
            <a:fillRect/>
          </a:stretch>
        </p:blipFill>
        <p:spPr>
          <a:xfrm>
            <a:off x="4380125" y="1150300"/>
            <a:ext cx="4897075" cy="3993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Sensitive Data Exposure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280" name="Google Shape;280;p33"/>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281" name="Google Shape;281;p3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500" b="1">
                <a:latin typeface="Times New Roman" panose="02020603050405020304"/>
                <a:ea typeface="Times New Roman" panose="02020603050405020304"/>
                <a:cs typeface="Times New Roman" panose="02020603050405020304"/>
                <a:sym typeface="Times New Roman" panose="02020603050405020304"/>
              </a:rPr>
              <a:t>Tools &amp; Processes</a:t>
            </a:r>
            <a:endParaRPr sz="15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After cracking open the password and accessing the folder it contains contained index and directions to webdav server. This came with the user I would be using and hashed password. I took the hashed password to http://crackstation.net.</a:t>
            </a:r>
            <a:r>
              <a:rPr lang="en-GB">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83" name="Google Shape;283;p33"/>
          <p:cNvGrpSpPr/>
          <p:nvPr/>
        </p:nvGrpSpPr>
        <p:grpSpPr>
          <a:xfrm>
            <a:off x="457181" y="887903"/>
            <a:ext cx="533372" cy="533480"/>
            <a:chOff x="457200" y="1378813"/>
            <a:chExt cx="695400" cy="695450"/>
          </a:xfrm>
        </p:grpSpPr>
        <p:sp>
          <p:nvSpPr>
            <p:cNvPr id="284" name="Google Shape;284;p3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01</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85" name="Google Shape;285;p3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6" name="Google Shape;286;p33"/>
          <p:cNvGrpSpPr/>
          <p:nvPr/>
        </p:nvGrpSpPr>
        <p:grpSpPr>
          <a:xfrm>
            <a:off x="3228956" y="887903"/>
            <a:ext cx="533372" cy="533480"/>
            <a:chOff x="457200" y="1378813"/>
            <a:chExt cx="695400" cy="695450"/>
          </a:xfrm>
        </p:grpSpPr>
        <p:sp>
          <p:nvSpPr>
            <p:cNvPr id="287" name="Google Shape;287;p3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02</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88" name="Google Shape;288;p3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9" name="Google Shape;289;p3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600" b="1">
                <a:latin typeface="Times New Roman" panose="02020603050405020304"/>
                <a:ea typeface="Times New Roman" panose="02020603050405020304"/>
                <a:cs typeface="Times New Roman" panose="02020603050405020304"/>
                <a:sym typeface="Times New Roman" panose="02020603050405020304"/>
              </a:rPr>
              <a:t>Achievements</a:t>
            </a:r>
            <a:endParaRPr sz="16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After using crackstation I was able to get the password and access the webdav server.</a:t>
            </a:r>
            <a:endParaRPr sz="1600">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91" name="Google Shape;291;p33"/>
          <p:cNvGrpSpPr/>
          <p:nvPr/>
        </p:nvGrpSpPr>
        <p:grpSpPr>
          <a:xfrm>
            <a:off x="6134081" y="888653"/>
            <a:ext cx="533372" cy="533480"/>
            <a:chOff x="457200" y="1378813"/>
            <a:chExt cx="695400" cy="695450"/>
          </a:xfrm>
        </p:grpSpPr>
        <p:sp>
          <p:nvSpPr>
            <p:cNvPr id="292" name="Google Shape;292;p3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03</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93" name="Google Shape;293;p3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4" name="Google Shape;294;p3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600">
                <a:latin typeface="Times New Roman" panose="02020603050405020304"/>
                <a:ea typeface="Times New Roman" panose="02020603050405020304"/>
                <a:cs typeface="Times New Roman" panose="02020603050405020304"/>
                <a:sym typeface="Times New Roman" panose="02020603050405020304"/>
              </a:rPr>
              <a:t>Screenshots add on the other </a:t>
            </a:r>
            <a:r>
              <a:rPr lang="en-GB" sz="1600">
                <a:latin typeface="Times New Roman" panose="02020603050405020304"/>
                <a:ea typeface="Times New Roman" panose="02020603050405020304"/>
                <a:cs typeface="Times New Roman" panose="02020603050405020304"/>
                <a:sym typeface="Times New Roman" panose="02020603050405020304"/>
              </a:rPr>
              <a:t>slide.</a:t>
            </a:r>
            <a:endParaRPr sz="1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99" name="Shape 299"/>
        <p:cNvGrpSpPr/>
        <p:nvPr/>
      </p:nvGrpSpPr>
      <p:grpSpPr>
        <a:xfrm>
          <a:off x="0" y="0"/>
          <a:ext cx="0" cy="0"/>
          <a:chOff x="0" y="0"/>
          <a:chExt cx="0" cy="0"/>
        </a:xfrm>
      </p:grpSpPr>
      <p:sp>
        <p:nvSpPr>
          <p:cNvPr id="300" name="Google Shape;300;p34"/>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Screenshots #4</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01" name="Google Shape;301;p34"/>
          <p:cNvSpPr txBox="1"/>
          <p:nvPr>
            <p:ph type="subTitle" idx="1"/>
          </p:nvPr>
        </p:nvSpPr>
        <p:spPr>
          <a:xfrm>
            <a:off x="0" y="675975"/>
            <a:ext cx="9144000" cy="364800"/>
          </a:xfrm>
          <a:prstGeom prst="rect">
            <a:avLst/>
          </a:prstGeom>
        </p:spPr>
        <p:txBody>
          <a:bodyPr spcFirstLastPara="1" wrap="square" lIns="457200" tIns="91425" rIns="457200" bIns="0" anchor="t" anchorCtr="0">
            <a:normAutofit/>
          </a:bodyPr>
          <a:lstStyle/>
          <a:p>
            <a:pPr marL="0" lvl="0" indent="0" algn="l" rtl="0">
              <a:spcBef>
                <a:spcPts val="0"/>
              </a:spcBef>
              <a:spcAft>
                <a:spcPts val="120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Contents of the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secret_folder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Instructions</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to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access</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the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webdav</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server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2" name="Google Shape;302;p34"/>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303" name="Google Shape;303;p34"/>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p>
            <a:pPr marL="0" lvl="0" indent="0" algn="l" rtl="0">
              <a:spcBef>
                <a:spcPts val="0"/>
              </a:spcBef>
              <a:spcAft>
                <a:spcPts val="800"/>
              </a:spcAft>
              <a:buNone/>
            </a:pPr>
          </a:p>
        </p:txBody>
      </p:sp>
      <p:pic>
        <p:nvPicPr>
          <p:cNvPr id="304" name="Google Shape;304;p34"/>
          <p:cNvPicPr preferRelativeResize="0"/>
          <p:nvPr/>
        </p:nvPicPr>
        <p:blipFill>
          <a:blip r:embed="rId1"/>
          <a:stretch>
            <a:fillRect/>
          </a:stretch>
        </p:blipFill>
        <p:spPr>
          <a:xfrm>
            <a:off x="-12300" y="1319225"/>
            <a:ext cx="4321300" cy="3824275"/>
          </a:xfrm>
          <a:prstGeom prst="rect">
            <a:avLst/>
          </a:prstGeom>
          <a:noFill/>
          <a:ln>
            <a:noFill/>
          </a:ln>
        </p:spPr>
      </p:pic>
      <p:pic>
        <p:nvPicPr>
          <p:cNvPr id="305" name="Google Shape;305;p34"/>
          <p:cNvPicPr preferRelativeResize="0"/>
          <p:nvPr/>
        </p:nvPicPr>
        <p:blipFill>
          <a:blip r:embed="rId2"/>
          <a:stretch>
            <a:fillRect/>
          </a:stretch>
        </p:blipFill>
        <p:spPr>
          <a:xfrm>
            <a:off x="4309000" y="2370300"/>
            <a:ext cx="4780925" cy="2773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Unauthorized File Upload &amp; Remote Code Execution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11" name="Google Shape;311;p35"/>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312" name="Google Shape;312;p35"/>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35"/>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Tools &amp; Processes</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After I was connected to the target server through the webdav. I was able create and deliver a reverse shell payload to gain full access on the server. Using the msfvenom command and logging into the msfconsole i was able to complete the exploit. </a:t>
            </a:r>
            <a:r>
              <a:rPr lang="en-GB" sz="1200">
                <a:latin typeface="Times New Roman" panose="02020603050405020304"/>
                <a:ea typeface="Times New Roman" panose="02020603050405020304"/>
                <a:cs typeface="Times New Roman" panose="02020603050405020304"/>
                <a:sym typeface="Times New Roman" panose="02020603050405020304"/>
              </a:rPr>
              <a:t>. </a:t>
            </a:r>
            <a:endParaRPr sz="1200">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14" name="Google Shape;314;p35"/>
          <p:cNvGrpSpPr/>
          <p:nvPr/>
        </p:nvGrpSpPr>
        <p:grpSpPr>
          <a:xfrm>
            <a:off x="457181" y="887903"/>
            <a:ext cx="533372" cy="533480"/>
            <a:chOff x="457200" y="1378813"/>
            <a:chExt cx="695400" cy="695450"/>
          </a:xfrm>
        </p:grpSpPr>
        <p:sp>
          <p:nvSpPr>
            <p:cNvPr id="315" name="Google Shape;315;p3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01</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16" name="Google Shape;316;p3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 name="Google Shape;317;p35"/>
          <p:cNvGrpSpPr/>
          <p:nvPr/>
        </p:nvGrpSpPr>
        <p:grpSpPr>
          <a:xfrm>
            <a:off x="3228956" y="887903"/>
            <a:ext cx="533372" cy="533480"/>
            <a:chOff x="457200" y="1378813"/>
            <a:chExt cx="695400" cy="695450"/>
          </a:xfrm>
        </p:grpSpPr>
        <p:sp>
          <p:nvSpPr>
            <p:cNvPr id="318" name="Google Shape;318;p3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02</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19" name="Google Shape;319;p3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0" name="Google Shape;320;p35"/>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5"/>
          <p:cNvSpPr txBox="1"/>
          <p:nvPr/>
        </p:nvSpPr>
        <p:spPr>
          <a:xfrm>
            <a:off x="3630975" y="153037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500" b="1">
                <a:latin typeface="Times New Roman" panose="02020603050405020304"/>
                <a:ea typeface="Times New Roman" panose="02020603050405020304"/>
                <a:cs typeface="Times New Roman" panose="02020603050405020304"/>
                <a:sym typeface="Times New Roman" panose="02020603050405020304"/>
              </a:rPr>
              <a:t>Achievements</a:t>
            </a:r>
            <a:endParaRPr sz="15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I was able to </a:t>
            </a:r>
            <a:r>
              <a:rPr lang="en-GB" sz="1500">
                <a:latin typeface="Times New Roman" panose="02020603050405020304"/>
                <a:ea typeface="Times New Roman" panose="02020603050405020304"/>
                <a:cs typeface="Times New Roman" panose="02020603050405020304"/>
                <a:sym typeface="Times New Roman" panose="02020603050405020304"/>
              </a:rPr>
              <a:t>connect</a:t>
            </a:r>
            <a:r>
              <a:rPr lang="en-GB" sz="1500">
                <a:latin typeface="Times New Roman" panose="02020603050405020304"/>
                <a:ea typeface="Times New Roman" panose="02020603050405020304"/>
                <a:cs typeface="Times New Roman" panose="02020603050405020304"/>
                <a:sym typeface="Times New Roman" panose="02020603050405020304"/>
              </a:rPr>
              <a:t> to the server via reverse shell and was able to gain full access. </a:t>
            </a:r>
            <a:endParaRPr sz="15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p:txBody>
      </p:sp>
      <p:grpSp>
        <p:nvGrpSpPr>
          <p:cNvPr id="322" name="Google Shape;322;p35"/>
          <p:cNvGrpSpPr/>
          <p:nvPr/>
        </p:nvGrpSpPr>
        <p:grpSpPr>
          <a:xfrm>
            <a:off x="6134081" y="888653"/>
            <a:ext cx="533372" cy="533480"/>
            <a:chOff x="457200" y="1378813"/>
            <a:chExt cx="695400" cy="695450"/>
          </a:xfrm>
        </p:grpSpPr>
        <p:sp>
          <p:nvSpPr>
            <p:cNvPr id="323" name="Google Shape;323;p3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03</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324" name="Google Shape;324;p3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 name="Google Shape;325;p35"/>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5"/>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Screenshots add on the other </a:t>
            </a:r>
            <a:r>
              <a:rPr lang="en-GB" sz="1500">
                <a:latin typeface="Times New Roman" panose="02020603050405020304"/>
                <a:ea typeface="Times New Roman" panose="02020603050405020304"/>
                <a:cs typeface="Times New Roman" panose="02020603050405020304"/>
                <a:sym typeface="Times New Roman" panose="02020603050405020304"/>
              </a:rPr>
              <a:t>slides.</a:t>
            </a:r>
            <a:endParaRPr sz="1200">
              <a:latin typeface="Roboto" panose="02000000000000000000"/>
              <a:ea typeface="Roboto" panose="02000000000000000000"/>
              <a:cs typeface="Roboto" panose="02000000000000000000"/>
              <a:sym typeface="Roboto" panose="02000000000000000000"/>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Screenshots #5</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32" name="Google Shape;332;p36"/>
          <p:cNvSpPr txBox="1"/>
          <p:nvPr>
            <p:ph type="subTitle" idx="1"/>
          </p:nvPr>
        </p:nvSpPr>
        <p:spPr>
          <a:xfrm>
            <a:off x="0" y="675975"/>
            <a:ext cx="9144000" cy="364800"/>
          </a:xfrm>
          <a:prstGeom prst="rect">
            <a:avLst/>
          </a:prstGeom>
        </p:spPr>
        <p:txBody>
          <a:bodyPr spcFirstLastPara="1" wrap="square" lIns="457200" tIns="91425" rIns="457200" bIns="0" anchor="t" anchorCtr="0">
            <a:normAutofit lnSpcReduction="20000"/>
          </a:bodyPr>
          <a:lstStyle/>
          <a:p>
            <a:pPr marL="0" lvl="0" indent="0" algn="l" rtl="0">
              <a:spcBef>
                <a:spcPts val="0"/>
              </a:spcBef>
              <a:spcAft>
                <a:spcPts val="120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Reverse shell being created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Delivery of payload to the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webdav</a:t>
            </a:r>
            <a:r>
              <a:rPr lang="en-GB" sz="1500">
                <a:latin typeface="Times New Roman" panose="02020603050405020304"/>
                <a:ea typeface="Times New Roman" panose="02020603050405020304"/>
                <a:cs typeface="Times New Roman" panose="02020603050405020304"/>
                <a:sym typeface="Times New Roman" panose="02020603050405020304"/>
              </a:rPr>
              <a:t>	</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333" name="Google Shape;333;p36"/>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334" name="Google Shape;334;p36"/>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p>
            <a:pPr marL="0" lvl="0" indent="0" algn="l" rtl="0">
              <a:spcBef>
                <a:spcPts val="0"/>
              </a:spcBef>
              <a:spcAft>
                <a:spcPts val="800"/>
              </a:spcAft>
              <a:buNone/>
            </a:pPr>
            <a:r>
              <a:rPr lang="en-GB"/>
              <a:t> </a:t>
            </a:r>
            <a:endParaRPr lang="en-GB"/>
          </a:p>
        </p:txBody>
      </p:sp>
      <p:pic>
        <p:nvPicPr>
          <p:cNvPr id="335" name="Google Shape;335;p36"/>
          <p:cNvPicPr preferRelativeResize="0"/>
          <p:nvPr/>
        </p:nvPicPr>
        <p:blipFill>
          <a:blip r:embed="rId1"/>
          <a:stretch>
            <a:fillRect/>
          </a:stretch>
        </p:blipFill>
        <p:spPr>
          <a:xfrm>
            <a:off x="-12300" y="4208475"/>
            <a:ext cx="4877825" cy="994050"/>
          </a:xfrm>
          <a:prstGeom prst="rect">
            <a:avLst/>
          </a:prstGeom>
          <a:noFill/>
          <a:ln>
            <a:noFill/>
          </a:ln>
        </p:spPr>
      </p:pic>
      <p:pic>
        <p:nvPicPr>
          <p:cNvPr id="336" name="Google Shape;336;p36"/>
          <p:cNvPicPr preferRelativeResize="0"/>
          <p:nvPr/>
        </p:nvPicPr>
        <p:blipFill>
          <a:blip r:embed="rId2"/>
          <a:stretch>
            <a:fillRect/>
          </a:stretch>
        </p:blipFill>
        <p:spPr>
          <a:xfrm>
            <a:off x="4878000" y="1284250"/>
            <a:ext cx="4220376" cy="3859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Screenshots #5 part 2</a:t>
            </a:r>
            <a:endParaRPr lang="en-GB">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37"/>
          <p:cNvSpPr txBox="1"/>
          <p:nvPr>
            <p:ph type="subTitle" idx="1"/>
          </p:nvPr>
        </p:nvSpPr>
        <p:spPr>
          <a:xfrm>
            <a:off x="0" y="675975"/>
            <a:ext cx="9144000" cy="364800"/>
          </a:xfrm>
          <a:prstGeom prst="rect">
            <a:avLst/>
          </a:prstGeom>
        </p:spPr>
        <p:txBody>
          <a:bodyPr spcFirstLastPara="1" wrap="square" lIns="457200" tIns="91425" rIns="457200" bIns="0" anchor="t" anchorCtr="0">
            <a:normAutofit lnSpcReduction="20000"/>
          </a:bodyPr>
          <a:lstStyle/>
          <a:p>
            <a:pPr marL="0" lvl="0" indent="0" algn="l" rtl="0">
              <a:spcBef>
                <a:spcPts val="0"/>
              </a:spcBef>
              <a:spcAft>
                <a:spcPts val="1200"/>
              </a:spcAft>
              <a:buNone/>
            </a:pPr>
            <a:r>
              <a:rPr lang="en-GB">
                <a:latin typeface="Times New Roman" panose="02020603050405020304"/>
                <a:ea typeface="Times New Roman" panose="02020603050405020304"/>
                <a:cs typeface="Times New Roman" panose="02020603050405020304"/>
                <a:sym typeface="Times New Roman" panose="02020603050405020304"/>
              </a:rPr>
              <a:t>                                </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Started handler on attack machine</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3" name="Google Shape;343;p37"/>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344" name="Google Shape;344;p37"/>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p>
            <a:pPr marL="0" lvl="0" indent="0" algn="l" rtl="0">
              <a:spcBef>
                <a:spcPts val="0"/>
              </a:spcBef>
              <a:spcAft>
                <a:spcPts val="800"/>
              </a:spcAft>
              <a:buNone/>
            </a:pPr>
          </a:p>
        </p:txBody>
      </p:sp>
      <p:pic>
        <p:nvPicPr>
          <p:cNvPr id="345" name="Google Shape;345;p37"/>
          <p:cNvPicPr preferRelativeResize="0"/>
          <p:nvPr/>
        </p:nvPicPr>
        <p:blipFill>
          <a:blip r:embed="rId1"/>
          <a:stretch>
            <a:fillRect/>
          </a:stretch>
        </p:blipFill>
        <p:spPr>
          <a:xfrm>
            <a:off x="-12300" y="1183050"/>
            <a:ext cx="9189650" cy="396949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Table of Contents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112" name="Google Shape;112;p20"/>
          <p:cNvSpPr txBox="1"/>
          <p:nvPr>
            <p:ph type="subTitle" idx="1"/>
          </p:nvPr>
        </p:nvSpPr>
        <p:spPr>
          <a:xfrm>
            <a:off x="0" y="675975"/>
            <a:ext cx="9144000" cy="364800"/>
          </a:xfrm>
          <a:prstGeom prst="rect">
            <a:avLst/>
          </a:prstGeom>
        </p:spPr>
        <p:txBody>
          <a:bodyPr spcFirstLastPara="1" wrap="square" lIns="457200" tIns="91425" rIns="457200" bIns="0" anchor="t" anchorCtr="0">
            <a:normAutofit/>
          </a:bodyPr>
          <a:lstStyle/>
          <a:p>
            <a:pPr marL="0" lvl="0" indent="0" algn="l" rtl="0">
              <a:spcBef>
                <a:spcPts val="0"/>
              </a:spcBef>
              <a:spcAft>
                <a:spcPts val="120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This document contains the following sections: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13" name="Google Shape;113;p20"/>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114" name="Google Shape;114;p2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5" name="Google Shape;115;p20"/>
          <p:cNvGrpSpPr/>
          <p:nvPr/>
        </p:nvGrpSpPr>
        <p:grpSpPr>
          <a:xfrm>
            <a:off x="457200" y="1378813"/>
            <a:ext cx="776889" cy="621300"/>
            <a:chOff x="457200" y="1378813"/>
            <a:chExt cx="776889" cy="621300"/>
          </a:xfrm>
        </p:grpSpPr>
        <p:sp>
          <p:nvSpPr>
            <p:cNvPr id="116" name="Google Shape;116;p2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Roboto Thin" panose="02000000000000000000"/>
                  <a:ea typeface="Roboto Thin" panose="02000000000000000000"/>
                  <a:cs typeface="Roboto Thin" panose="02000000000000000000"/>
                  <a:sym typeface="Roboto Thin" panose="02000000000000000000"/>
                </a:rPr>
                <a:t>01</a:t>
              </a:r>
              <a:endParaRPr sz="3000">
                <a:latin typeface="Roboto Thin" panose="02000000000000000000"/>
                <a:ea typeface="Roboto Thin" panose="02000000000000000000"/>
                <a:cs typeface="Roboto Thin" panose="02000000000000000000"/>
                <a:sym typeface="Roboto Thin" panose="02000000000000000000"/>
              </a:endParaRPr>
            </a:p>
          </p:txBody>
        </p:sp>
        <p:sp>
          <p:nvSpPr>
            <p:cNvPr id="117" name="Google Shape;117;p2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 name="Google Shape;118;p20"/>
          <p:cNvGrpSpPr/>
          <p:nvPr/>
        </p:nvGrpSpPr>
        <p:grpSpPr>
          <a:xfrm>
            <a:off x="457200" y="2228725"/>
            <a:ext cx="776889" cy="621300"/>
            <a:chOff x="457200" y="1378813"/>
            <a:chExt cx="776889" cy="621300"/>
          </a:xfrm>
        </p:grpSpPr>
        <p:sp>
          <p:nvSpPr>
            <p:cNvPr id="119" name="Google Shape;119;p20"/>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panose="02000000000000000000"/>
                  <a:ea typeface="Roboto Thin" panose="02000000000000000000"/>
                  <a:cs typeface="Roboto Thin" panose="02000000000000000000"/>
                  <a:sym typeface="Roboto Thin" panose="02000000000000000000"/>
                </a:rPr>
                <a:t>02</a:t>
              </a:r>
              <a:endParaRPr sz="3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120" name="Google Shape;120;p20"/>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1" name="Google Shape;121;p20"/>
          <p:cNvGrpSpPr/>
          <p:nvPr/>
        </p:nvGrpSpPr>
        <p:grpSpPr>
          <a:xfrm>
            <a:off x="457200" y="3073850"/>
            <a:ext cx="776889" cy="621300"/>
            <a:chOff x="457200" y="1378813"/>
            <a:chExt cx="776889" cy="621300"/>
          </a:xfrm>
        </p:grpSpPr>
        <p:sp>
          <p:nvSpPr>
            <p:cNvPr id="122" name="Google Shape;122;p20"/>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panose="02000000000000000000"/>
                  <a:ea typeface="Roboto Thin" panose="02000000000000000000"/>
                  <a:cs typeface="Roboto Thin" panose="02000000000000000000"/>
                  <a:sym typeface="Roboto Thin" panose="02000000000000000000"/>
                </a:rPr>
                <a:t>03</a:t>
              </a:r>
              <a:endParaRPr sz="3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123" name="Google Shape;123;p20"/>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4" name="Google Shape;124;p20"/>
          <p:cNvGrpSpPr/>
          <p:nvPr/>
        </p:nvGrpSpPr>
        <p:grpSpPr>
          <a:xfrm>
            <a:off x="457200" y="3923750"/>
            <a:ext cx="776889" cy="621300"/>
            <a:chOff x="457200" y="1378813"/>
            <a:chExt cx="776889" cy="621300"/>
          </a:xfrm>
        </p:grpSpPr>
        <p:sp>
          <p:nvSpPr>
            <p:cNvPr id="125" name="Google Shape;125;p20"/>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FFFFFF"/>
                  </a:solidFill>
                  <a:latin typeface="Roboto Thin" panose="02000000000000000000"/>
                  <a:ea typeface="Roboto Thin" panose="02000000000000000000"/>
                  <a:cs typeface="Roboto Thin" panose="02000000000000000000"/>
                  <a:sym typeface="Roboto Thin" panose="02000000000000000000"/>
                </a:rPr>
                <a:t>04</a:t>
              </a:r>
              <a:endParaRPr sz="3000">
                <a:solidFill>
                  <a:srgbClr val="FFFFFF"/>
                </a:solidFill>
                <a:latin typeface="Roboto Thin" panose="02000000000000000000"/>
                <a:ea typeface="Roboto Thin" panose="02000000000000000000"/>
                <a:cs typeface="Roboto Thin" panose="02000000000000000000"/>
                <a:sym typeface="Roboto Thin" panose="02000000000000000000"/>
              </a:endParaRPr>
            </a:p>
          </p:txBody>
        </p:sp>
        <p:sp>
          <p:nvSpPr>
            <p:cNvPr id="126" name="Google Shape;126;p20"/>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7" name="Google Shape;127;p20"/>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800" b="1">
                <a:solidFill>
                  <a:schemeClr val="lt1"/>
                </a:solidFill>
                <a:latin typeface="Times New Roman" panose="02020603050405020304"/>
                <a:ea typeface="Times New Roman" panose="02020603050405020304"/>
                <a:cs typeface="Times New Roman" panose="02020603050405020304"/>
                <a:sym typeface="Times New Roman" panose="02020603050405020304"/>
              </a:rPr>
              <a:t>Network Topology</a:t>
            </a:r>
            <a:endParaRPr sz="18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8" name="Google Shape;128;p2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0"/>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800" b="1">
                <a:solidFill>
                  <a:schemeClr val="lt1"/>
                </a:solidFill>
                <a:latin typeface="Times New Roman" panose="02020603050405020304"/>
                <a:ea typeface="Times New Roman" panose="02020603050405020304"/>
                <a:cs typeface="Times New Roman" panose="02020603050405020304"/>
                <a:sym typeface="Times New Roman" panose="02020603050405020304"/>
              </a:rPr>
              <a:t>Red Team</a:t>
            </a:r>
            <a:r>
              <a:rPr lang="en-GB" sz="1800">
                <a:solidFill>
                  <a:schemeClr val="lt1"/>
                </a:solidFill>
                <a:latin typeface="Times New Roman" panose="02020603050405020304"/>
                <a:ea typeface="Times New Roman" panose="02020603050405020304"/>
                <a:cs typeface="Times New Roman" panose="02020603050405020304"/>
                <a:sym typeface="Times New Roman" panose="02020603050405020304"/>
              </a:rPr>
              <a:t>: Security Assessment</a:t>
            </a:r>
            <a:endParaRPr sz="18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2" name="Google Shape;132;p20"/>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800" b="1">
                <a:solidFill>
                  <a:schemeClr val="lt1"/>
                </a:solidFill>
                <a:latin typeface="Times New Roman" panose="02020603050405020304"/>
                <a:ea typeface="Times New Roman" panose="02020603050405020304"/>
                <a:cs typeface="Times New Roman" panose="02020603050405020304"/>
                <a:sym typeface="Times New Roman" panose="02020603050405020304"/>
              </a:rPr>
              <a:t>Blue Team</a:t>
            </a:r>
            <a:r>
              <a:rPr lang="en-GB" sz="1800">
                <a:solidFill>
                  <a:schemeClr val="lt1"/>
                </a:solidFill>
                <a:latin typeface="Times New Roman" panose="02020603050405020304"/>
                <a:ea typeface="Times New Roman" panose="02020603050405020304"/>
                <a:cs typeface="Times New Roman" panose="02020603050405020304"/>
                <a:sym typeface="Times New Roman" panose="02020603050405020304"/>
              </a:rPr>
              <a:t>: Log Analysis and Attack Characterization</a:t>
            </a:r>
            <a:endParaRPr sz="18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3" name="Google Shape;133;p20"/>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800" b="1">
                <a:solidFill>
                  <a:schemeClr val="lt1"/>
                </a:solidFill>
                <a:latin typeface="Times New Roman" panose="02020603050405020304"/>
                <a:ea typeface="Times New Roman" panose="02020603050405020304"/>
                <a:cs typeface="Times New Roman" panose="02020603050405020304"/>
                <a:sym typeface="Times New Roman" panose="02020603050405020304"/>
              </a:rPr>
              <a:t>Hardening</a:t>
            </a:r>
            <a:r>
              <a:rPr lang="en-GB" sz="1800">
                <a:solidFill>
                  <a:schemeClr val="lt1"/>
                </a:solidFill>
                <a:latin typeface="Times New Roman" panose="02020603050405020304"/>
                <a:ea typeface="Times New Roman" panose="02020603050405020304"/>
                <a:cs typeface="Times New Roman" panose="02020603050405020304"/>
                <a:sym typeface="Times New Roman" panose="02020603050405020304"/>
              </a:rPr>
              <a:t>: Proposed Alarms and Mitigation Strategies</a:t>
            </a:r>
            <a:endParaRPr sz="18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Exploitation: Screenshots #5 part 3</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1" name="Google Shape;351;p38"/>
          <p:cNvSpPr txBox="1"/>
          <p:nvPr>
            <p:ph type="subTitle" idx="1"/>
          </p:nvPr>
        </p:nvSpPr>
        <p:spPr>
          <a:xfrm>
            <a:off x="0" y="675975"/>
            <a:ext cx="9144000" cy="364800"/>
          </a:xfrm>
          <a:prstGeom prst="rect">
            <a:avLst/>
          </a:prstGeom>
        </p:spPr>
        <p:txBody>
          <a:bodyPr spcFirstLastPara="1" wrap="square" lIns="457200" tIns="91425" rIns="457200" bIns="0" anchor="t" anchorCtr="0">
            <a:normAutofit fontScale="25000" lnSpcReduction="20000"/>
          </a:bodyPr>
          <a:lstStyle/>
          <a:p>
            <a:pPr marL="0" lvl="0" indent="0" algn="l" rtl="0">
              <a:spcBef>
                <a:spcPts val="0"/>
              </a:spcBef>
              <a:spcAft>
                <a:spcPts val="1200"/>
              </a:spcAft>
              <a:buNone/>
            </a:pPr>
            <a:r>
              <a:rPr lang="en-GB" sz="5675">
                <a:solidFill>
                  <a:schemeClr val="dk1"/>
                </a:solidFill>
                <a:latin typeface="Times New Roman" panose="02020603050405020304"/>
                <a:ea typeface="Times New Roman" panose="02020603050405020304"/>
                <a:cs typeface="Times New Roman" panose="02020603050405020304"/>
                <a:sym typeface="Times New Roman" panose="02020603050405020304"/>
              </a:rPr>
              <a:t>Showing file </a:t>
            </a:r>
            <a:r>
              <a:rPr lang="en-GB" sz="5675">
                <a:solidFill>
                  <a:schemeClr val="dk1"/>
                </a:solidFill>
                <a:latin typeface="Times New Roman" panose="02020603050405020304"/>
                <a:ea typeface="Times New Roman" panose="02020603050405020304"/>
                <a:cs typeface="Times New Roman" panose="02020603050405020304"/>
                <a:sym typeface="Times New Roman" panose="02020603050405020304"/>
              </a:rPr>
              <a:t>executed</a:t>
            </a:r>
            <a:r>
              <a:rPr lang="en-GB" sz="5675">
                <a:solidFill>
                  <a:schemeClr val="dk1"/>
                </a:solidFill>
                <a:latin typeface="Times New Roman" panose="02020603050405020304"/>
                <a:ea typeface="Times New Roman" panose="02020603050405020304"/>
                <a:cs typeface="Times New Roman" panose="02020603050405020304"/>
                <a:sym typeface="Times New Roman" panose="02020603050405020304"/>
              </a:rPr>
              <a:t> on target machine, connection established </a:t>
            </a:r>
            <a:r>
              <a:rPr lang="en-GB" sz="5675">
                <a:solidFill>
                  <a:schemeClr val="dk1"/>
                </a:solidFill>
                <a:latin typeface="Times New Roman" panose="02020603050405020304"/>
                <a:ea typeface="Times New Roman" panose="02020603050405020304"/>
                <a:cs typeface="Times New Roman" panose="02020603050405020304"/>
                <a:sym typeface="Times New Roman" panose="02020603050405020304"/>
              </a:rPr>
              <a:t>		Shell running on target machine</a:t>
            </a:r>
            <a:r>
              <a:rPr lang="en-GB">
                <a:latin typeface="Times New Roman" panose="02020603050405020304"/>
                <a:ea typeface="Times New Roman" panose="02020603050405020304"/>
                <a:cs typeface="Times New Roman" panose="02020603050405020304"/>
                <a:sym typeface="Times New Roman" panose="02020603050405020304"/>
              </a:rPr>
              <a:t>		</a:t>
            </a:r>
            <a:r>
              <a:rPr lang="en-GB"/>
              <a:t>		</a:t>
            </a:r>
            <a:endParaRPr lang="en-GB"/>
          </a:p>
        </p:txBody>
      </p:sp>
      <p:sp>
        <p:nvSpPr>
          <p:cNvPr id="352" name="Google Shape;352;p38"/>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353" name="Google Shape;353;p38"/>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p>
            <a:pPr marL="0" lvl="0" indent="0" algn="l" rtl="0">
              <a:spcBef>
                <a:spcPts val="0"/>
              </a:spcBef>
              <a:spcAft>
                <a:spcPts val="800"/>
              </a:spcAft>
              <a:buNone/>
            </a:pPr>
          </a:p>
        </p:txBody>
      </p:sp>
      <p:pic>
        <p:nvPicPr>
          <p:cNvPr id="354" name="Google Shape;354;p38"/>
          <p:cNvPicPr preferRelativeResize="0"/>
          <p:nvPr/>
        </p:nvPicPr>
        <p:blipFill>
          <a:blip r:embed="rId1"/>
          <a:stretch>
            <a:fillRect/>
          </a:stretch>
        </p:blipFill>
        <p:spPr>
          <a:xfrm>
            <a:off x="175" y="1240425"/>
            <a:ext cx="5236349" cy="3903025"/>
          </a:xfrm>
          <a:prstGeom prst="rect">
            <a:avLst/>
          </a:prstGeom>
          <a:noFill/>
          <a:ln>
            <a:noFill/>
          </a:ln>
        </p:spPr>
      </p:pic>
      <p:pic>
        <p:nvPicPr>
          <p:cNvPr id="355" name="Google Shape;355;p38"/>
          <p:cNvPicPr preferRelativeResize="0"/>
          <p:nvPr/>
        </p:nvPicPr>
        <p:blipFill>
          <a:blip r:embed="rId2"/>
          <a:stretch>
            <a:fillRect/>
          </a:stretch>
        </p:blipFill>
        <p:spPr>
          <a:xfrm>
            <a:off x="5236525" y="1240425"/>
            <a:ext cx="3919776" cy="3903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59" name="Shape 359"/>
        <p:cNvGrpSpPr/>
        <p:nvPr/>
      </p:nvGrpSpPr>
      <p:grpSpPr>
        <a:xfrm>
          <a:off x="0" y="0"/>
          <a:ext cx="0" cy="0"/>
          <a:chOff x="0" y="0"/>
          <a:chExt cx="0" cy="0"/>
        </a:xfrm>
      </p:grpSpPr>
      <p:pic>
        <p:nvPicPr>
          <p:cNvPr id="360" name="Google Shape;360;p39"/>
          <p:cNvPicPr preferRelativeResize="0"/>
          <p:nvPr/>
        </p:nvPicPr>
        <p:blipFill rotWithShape="1">
          <a:blip r:embed="rId1"/>
          <a:srcRect/>
          <a:stretch>
            <a:fillRect/>
          </a:stretch>
        </p:blipFill>
        <p:spPr>
          <a:xfrm>
            <a:off x="274322" y="289900"/>
            <a:ext cx="8595295" cy="4593614"/>
          </a:xfrm>
          <a:prstGeom prst="rect">
            <a:avLst/>
          </a:prstGeom>
          <a:noFill/>
          <a:ln>
            <a:noFill/>
          </a:ln>
        </p:spPr>
      </p:pic>
      <p:sp>
        <p:nvSpPr>
          <p:cNvPr id="361" name="Google Shape;361;p39"/>
          <p:cNvSpPr txBox="1"/>
          <p:nvPr>
            <p:ph type="title"/>
          </p:nvPr>
        </p:nvSpPr>
        <p:spPr>
          <a:xfrm>
            <a:off x="274325" y="1687275"/>
            <a:ext cx="8595300" cy="88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Blue Team</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3400">
                <a:latin typeface="Times New Roman" panose="02020603050405020304"/>
                <a:ea typeface="Times New Roman" panose="02020603050405020304"/>
                <a:cs typeface="Times New Roman" panose="02020603050405020304"/>
                <a:sym typeface="Times New Roman" panose="02020603050405020304"/>
              </a:rPr>
              <a:t>Log Analysis and </a:t>
            </a:r>
            <a:br>
              <a:rPr lang="en-GB" sz="3400">
                <a:latin typeface="Times New Roman" panose="02020603050405020304"/>
                <a:ea typeface="Times New Roman" panose="02020603050405020304"/>
                <a:cs typeface="Times New Roman" panose="02020603050405020304"/>
                <a:sym typeface="Times New Roman" panose="02020603050405020304"/>
              </a:rPr>
            </a:br>
            <a:r>
              <a:rPr lang="en-GB" sz="3400">
                <a:latin typeface="Times New Roman" panose="02020603050405020304"/>
                <a:ea typeface="Times New Roman" panose="02020603050405020304"/>
                <a:cs typeface="Times New Roman" panose="02020603050405020304"/>
                <a:sym typeface="Times New Roman" panose="02020603050405020304"/>
              </a:rPr>
              <a:t>Attack Characterization</a:t>
            </a:r>
            <a:endParaRPr sz="3400">
              <a:latin typeface="Times New Roman" panose="02020603050405020304"/>
              <a:ea typeface="Times New Roman" panose="02020603050405020304"/>
              <a:cs typeface="Times New Roman" panose="02020603050405020304"/>
              <a:sym typeface="Times New Roman" panose="02020603050405020304"/>
            </a:endParaRPr>
          </a:p>
        </p:txBody>
      </p:sp>
      <p:sp>
        <p:nvSpPr>
          <p:cNvPr id="362" name="Google Shape;362;p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sz="600"/>
            </a:fld>
            <a:endParaRPr sz="600"/>
          </a:p>
        </p:txBody>
      </p:sp>
      <p:pic>
        <p:nvPicPr>
          <p:cNvPr id="363" name="Google Shape;363;p39"/>
          <p:cNvPicPr preferRelativeResize="0"/>
          <p:nvPr/>
        </p:nvPicPr>
        <p:blipFill>
          <a:blip r:embed="rId2"/>
          <a:stretch>
            <a:fillRect/>
          </a:stretch>
        </p:blipFill>
        <p:spPr>
          <a:xfrm>
            <a:off x="2" y="0"/>
            <a:ext cx="9144000" cy="5143500"/>
          </a:xfrm>
          <a:prstGeom prst="rect">
            <a:avLst/>
          </a:prstGeom>
          <a:noFill/>
          <a:ln>
            <a:noFill/>
          </a:ln>
        </p:spPr>
      </p:pic>
      <p:sp>
        <p:nvSpPr>
          <p:cNvPr id="364" name="Google Shape;364;p39"/>
          <p:cNvSpPr txBox="1"/>
          <p:nvPr/>
        </p:nvSpPr>
        <p:spPr>
          <a:xfrm>
            <a:off x="1336325" y="2575875"/>
            <a:ext cx="6471300" cy="178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Blue Team</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3400">
                <a:solidFill>
                  <a:schemeClr val="dk1"/>
                </a:solidFill>
                <a:latin typeface="Times New Roman" panose="02020603050405020304"/>
                <a:ea typeface="Times New Roman" panose="02020603050405020304"/>
                <a:cs typeface="Times New Roman" panose="02020603050405020304"/>
                <a:sym typeface="Times New Roman" panose="02020603050405020304"/>
              </a:rPr>
              <a:t>Log Analysis and </a:t>
            </a:r>
            <a:br>
              <a:rPr lang="en-GB" sz="340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GB" sz="3400">
                <a:solidFill>
                  <a:schemeClr val="dk1"/>
                </a:solidFill>
                <a:latin typeface="Times New Roman" panose="02020603050405020304"/>
                <a:ea typeface="Times New Roman" panose="02020603050405020304"/>
                <a:cs typeface="Times New Roman" panose="02020603050405020304"/>
                <a:sym typeface="Times New Roman" panose="02020603050405020304"/>
              </a:rPr>
              <a:t>Attack Characterization</a:t>
            </a:r>
            <a:endParaRPr lang="en-GB" sz="3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68" name="Shape 368"/>
        <p:cNvGrpSpPr/>
        <p:nvPr/>
      </p:nvGrpSpPr>
      <p:grpSpPr>
        <a:xfrm>
          <a:off x="0" y="0"/>
          <a:ext cx="0" cy="0"/>
          <a:chOff x="0" y="0"/>
          <a:chExt cx="0" cy="0"/>
        </a:xfrm>
      </p:grpSpPr>
      <p:sp>
        <p:nvSpPr>
          <p:cNvPr id="369" name="Google Shape;369;p40"/>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Analysis: Identifying the Port Scan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70" name="Google Shape;370;p40"/>
          <p:cNvSpPr txBox="1"/>
          <p:nvPr>
            <p:ph type="subTitle" idx="1"/>
          </p:nvPr>
        </p:nvSpPr>
        <p:spPr>
          <a:xfrm>
            <a:off x="0" y="675975"/>
            <a:ext cx="4114800" cy="1269600"/>
          </a:xfrm>
          <a:prstGeom prst="rect">
            <a:avLst/>
          </a:prstGeom>
        </p:spPr>
        <p:txBody>
          <a:bodyPr spcFirstLastPara="1" wrap="square" lIns="457200" tIns="91425" rIns="457200" bIns="0" anchor="t" anchorCtr="0">
            <a:normAutofit/>
          </a:bodyPr>
          <a:lstStyle/>
          <a:p>
            <a:pPr marL="0" lvl="0" indent="0" algn="r" rtl="0">
              <a:spcBef>
                <a:spcPts val="0"/>
              </a:spcBef>
              <a:spcAft>
                <a:spcPts val="0"/>
              </a:spcAft>
              <a:buNone/>
            </a:pPr>
            <a:endParaRPr sz="1200"/>
          </a:p>
          <a:p>
            <a:pPr marL="0" lvl="0" indent="0" algn="r" rtl="0">
              <a:spcBef>
                <a:spcPts val="600"/>
              </a:spcBef>
              <a:spcAft>
                <a:spcPts val="600"/>
              </a:spcAft>
              <a:buNone/>
            </a:pPr>
            <a:endParaRPr sz="1200"/>
          </a:p>
        </p:txBody>
      </p:sp>
      <p:sp>
        <p:nvSpPr>
          <p:cNvPr id="371" name="Google Shape;371;p40"/>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372" name="Google Shape;372;p40"/>
          <p:cNvSpPr txBox="1"/>
          <p:nvPr>
            <p:ph type="body" idx="3"/>
          </p:nvPr>
        </p:nvSpPr>
        <p:spPr>
          <a:xfrm>
            <a:off x="172025" y="675975"/>
            <a:ext cx="8680800" cy="971700"/>
          </a:xfrm>
          <a:prstGeom prst="rect">
            <a:avLst/>
          </a:prstGeom>
        </p:spPr>
        <p:txBody>
          <a:bodyPr spcFirstLastPara="1" wrap="square" lIns="457200" tIns="0" rIns="457200" bIns="914400" anchor="t" anchorCtr="0">
            <a:noAutofit/>
          </a:bodyPr>
          <a:lstStyle/>
          <a:p>
            <a:pPr marL="0" lvl="0" indent="0" algn="l" rtl="0">
              <a:lnSpc>
                <a:spcPct val="95000"/>
              </a:lnSpc>
              <a:spcBef>
                <a:spcPts val="0"/>
              </a:spcBef>
              <a:spcAft>
                <a:spcPts val="0"/>
              </a:spcAft>
              <a:buSzPts val="275"/>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port scan occurred on May 11th 2021 @ 01:17:37.715</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5000"/>
              </a:lnSpc>
              <a:spcBef>
                <a:spcPts val="600"/>
              </a:spcBef>
              <a:spcAft>
                <a:spcPts val="0"/>
              </a:spcAft>
              <a:buSzPts val="275"/>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1 source packet and the IP it was sent form was 192.168.1.8</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5000"/>
              </a:lnSpc>
              <a:spcBef>
                <a:spcPts val="600"/>
              </a:spcBef>
              <a:spcAft>
                <a:spcPts val="600"/>
              </a:spcAft>
              <a:buSzPts val="275"/>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source IP was 192.168.1.8 which is different from the destination IP which is 192.168.1.8 also the ports are different from each other the source port is 32868 and the destination port is 80.</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73" name="Google Shape;373;p40"/>
          <p:cNvPicPr preferRelativeResize="0"/>
          <p:nvPr/>
        </p:nvPicPr>
        <p:blipFill>
          <a:blip r:embed="rId1"/>
          <a:stretch>
            <a:fillRect/>
          </a:stretch>
        </p:blipFill>
        <p:spPr>
          <a:xfrm>
            <a:off x="0" y="1945575"/>
            <a:ext cx="9144000" cy="31978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41"/>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Analysis: Finding the Request for the Hidden Directory</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9" name="Google Shape;379;p41"/>
          <p:cNvSpPr txBox="1"/>
          <p:nvPr>
            <p:ph type="subTitle" idx="1"/>
          </p:nvPr>
        </p:nvSpPr>
        <p:spPr>
          <a:xfrm>
            <a:off x="0" y="675975"/>
            <a:ext cx="4114800" cy="1269600"/>
          </a:xfrm>
          <a:prstGeom prst="rect">
            <a:avLst/>
          </a:prstGeom>
        </p:spPr>
        <p:txBody>
          <a:bodyPr spcFirstLastPara="1" wrap="square" lIns="457200" tIns="91425" rIns="457200" bIns="0" anchor="t" anchorCtr="0">
            <a:normAutofit/>
          </a:bodyPr>
          <a:lstStyle/>
          <a:p>
            <a:pPr marL="0" lvl="0" indent="0" algn="r" rtl="0">
              <a:spcBef>
                <a:spcPts val="0"/>
              </a:spcBef>
              <a:spcAft>
                <a:spcPts val="0"/>
              </a:spcAft>
              <a:buNone/>
            </a:pPr>
            <a:r>
              <a:rPr lang="en-GB" sz="1200"/>
              <a:t>. </a:t>
            </a:r>
            <a:endParaRPr sz="1200"/>
          </a:p>
          <a:p>
            <a:pPr marL="0" lvl="0" indent="0" algn="r" rtl="0">
              <a:spcBef>
                <a:spcPts val="600"/>
              </a:spcBef>
              <a:spcAft>
                <a:spcPts val="600"/>
              </a:spcAft>
              <a:buNone/>
            </a:pPr>
            <a:endParaRPr sz="1200"/>
          </a:p>
        </p:txBody>
      </p:sp>
      <p:sp>
        <p:nvSpPr>
          <p:cNvPr id="380" name="Google Shape;380;p41"/>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381" name="Google Shape;381;p41"/>
          <p:cNvSpPr txBox="1"/>
          <p:nvPr>
            <p:ph type="body" idx="3"/>
          </p:nvPr>
        </p:nvSpPr>
        <p:spPr>
          <a:xfrm>
            <a:off x="2216075" y="675975"/>
            <a:ext cx="4904100" cy="971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The event </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occurred</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on May 11th 2021 @ 01:17:37.715 </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600"/>
              </a:spcBef>
              <a:spcAft>
                <a:spcPts val="0"/>
              </a:spcAft>
              <a:buNone/>
            </a:pP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There </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were</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250 request.</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600"/>
              </a:spcBef>
              <a:spcAft>
                <a:spcPts val="0"/>
              </a:spcAft>
              <a:buNone/>
            </a:pP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It requested the /company_folders/secret_folder. </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600"/>
              </a:spcBef>
              <a:spcAft>
                <a:spcPts val="600"/>
              </a:spcAft>
              <a:buNone/>
            </a:pP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The folder </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contained</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how to connect_to_corp_server.</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82" name="Google Shape;382;p41"/>
          <p:cNvPicPr preferRelativeResize="0"/>
          <p:nvPr/>
        </p:nvPicPr>
        <p:blipFill>
          <a:blip r:embed="rId1"/>
          <a:stretch>
            <a:fillRect/>
          </a:stretch>
        </p:blipFill>
        <p:spPr>
          <a:xfrm>
            <a:off x="0" y="1945575"/>
            <a:ext cx="4597700" cy="3197875"/>
          </a:xfrm>
          <a:prstGeom prst="rect">
            <a:avLst/>
          </a:prstGeom>
          <a:noFill/>
          <a:ln>
            <a:noFill/>
          </a:ln>
        </p:spPr>
      </p:pic>
      <p:pic>
        <p:nvPicPr>
          <p:cNvPr id="383" name="Google Shape;383;p41"/>
          <p:cNvPicPr preferRelativeResize="0"/>
          <p:nvPr/>
        </p:nvPicPr>
        <p:blipFill>
          <a:blip r:embed="rId2"/>
          <a:stretch>
            <a:fillRect/>
          </a:stretch>
        </p:blipFill>
        <p:spPr>
          <a:xfrm>
            <a:off x="4597700" y="1945625"/>
            <a:ext cx="4558600" cy="31978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sp>
        <p:nvSpPr>
          <p:cNvPr id="388" name="Google Shape;388;p42"/>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Analysis: Uncovering the Brute Force Attack</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89" name="Google Shape;389;p42"/>
          <p:cNvSpPr txBox="1"/>
          <p:nvPr>
            <p:ph type="subTitle" idx="1"/>
          </p:nvPr>
        </p:nvSpPr>
        <p:spPr>
          <a:xfrm>
            <a:off x="0" y="675975"/>
            <a:ext cx="4114800" cy="1269600"/>
          </a:xfrm>
          <a:prstGeom prst="rect">
            <a:avLst/>
          </a:prstGeom>
        </p:spPr>
        <p:txBody>
          <a:bodyPr spcFirstLastPara="1" wrap="square" lIns="457200" tIns="91425" rIns="457200" bIns="0" anchor="t" anchorCtr="0">
            <a:normAutofit/>
          </a:bodyPr>
          <a:lstStyle/>
          <a:p>
            <a:pPr marL="0" lvl="0" indent="0" algn="l" rtl="0">
              <a:spcBef>
                <a:spcPts val="0"/>
              </a:spcBef>
              <a:spcAft>
                <a:spcPts val="0"/>
              </a:spcAft>
              <a:buNone/>
            </a:pPr>
            <a:r>
              <a:rPr lang="en-GB" sz="1200"/>
              <a:t> </a:t>
            </a:r>
            <a:endParaRPr sz="1200"/>
          </a:p>
          <a:p>
            <a:pPr marL="0" lvl="0" indent="0" algn="r" rtl="0">
              <a:spcBef>
                <a:spcPts val="600"/>
              </a:spcBef>
              <a:spcAft>
                <a:spcPts val="600"/>
              </a:spcAft>
              <a:buNone/>
            </a:pPr>
            <a:endParaRPr sz="1200"/>
          </a:p>
        </p:txBody>
      </p:sp>
      <p:sp>
        <p:nvSpPr>
          <p:cNvPr id="390" name="Google Shape;390;p42"/>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391" name="Google Shape;391;p42"/>
          <p:cNvSpPr txBox="1"/>
          <p:nvPr>
            <p:ph type="body" idx="3"/>
          </p:nvPr>
        </p:nvSpPr>
        <p:spPr>
          <a:xfrm>
            <a:off x="1723625" y="723850"/>
            <a:ext cx="5978100" cy="1110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There where 10143 attempts to crack the password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and</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there where 1434439 attempts altogether to go through.</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600"/>
              </a:spcBef>
              <a:spcAft>
                <a:spcPts val="60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It took 10144 out of 1434439 attempts to crack the password.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92" name="Google Shape;392;p42"/>
          <p:cNvPicPr preferRelativeResize="0"/>
          <p:nvPr/>
        </p:nvPicPr>
        <p:blipFill>
          <a:blip r:embed="rId1"/>
          <a:stretch>
            <a:fillRect/>
          </a:stretch>
        </p:blipFill>
        <p:spPr>
          <a:xfrm>
            <a:off x="-12300" y="1627650"/>
            <a:ext cx="9144000" cy="3515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sp>
        <p:nvSpPr>
          <p:cNvPr id="397" name="Google Shape;397;p43"/>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nalysis: Finding the WebDAV Connection</a:t>
            </a:r>
            <a:endParaRPr lang="en-GB">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8" name="Google Shape;398;p43"/>
          <p:cNvSpPr txBox="1"/>
          <p:nvPr>
            <p:ph type="subTitle" idx="1"/>
          </p:nvPr>
        </p:nvSpPr>
        <p:spPr>
          <a:xfrm>
            <a:off x="957575" y="675975"/>
            <a:ext cx="7393800" cy="872400"/>
          </a:xfrm>
          <a:prstGeom prst="rect">
            <a:avLst/>
          </a:prstGeom>
        </p:spPr>
        <p:txBody>
          <a:bodyPr spcFirstLastPara="1" wrap="square" lIns="457200" tIns="91425" rIns="457200" bIns="0" anchor="t" anchorCtr="0">
            <a:normAutofit/>
          </a:bodyPr>
          <a:lstStyle/>
          <a:p>
            <a:pPr marL="0" lvl="0" indent="0" algn="l" rtl="0">
              <a:spcBef>
                <a:spcPts val="0"/>
              </a:spcBef>
              <a:spcAft>
                <a:spcPts val="0"/>
              </a:spcAft>
              <a:buNone/>
            </a:pPr>
            <a:r>
              <a:rPr lang="en-GB" sz="1200">
                <a:solidFill>
                  <a:schemeClr val="dk1"/>
                </a:solidFill>
              </a:rPr>
              <a:t>There </a:t>
            </a:r>
            <a:r>
              <a:rPr lang="en-GB" sz="1200">
                <a:solidFill>
                  <a:schemeClr val="dk1"/>
                </a:solidFill>
              </a:rPr>
              <a:t>were</a:t>
            </a:r>
            <a:r>
              <a:rPr lang="en-GB" sz="1200">
                <a:solidFill>
                  <a:schemeClr val="dk1"/>
                </a:solidFill>
              </a:rPr>
              <a:t> 160 request</a:t>
            </a:r>
            <a:endParaRPr sz="1200">
              <a:solidFill>
                <a:schemeClr val="dk1"/>
              </a:solidFill>
            </a:endParaRPr>
          </a:p>
          <a:p>
            <a:pPr marL="0" lvl="0" indent="0" algn="l" rtl="0">
              <a:spcBef>
                <a:spcPts val="600"/>
              </a:spcBef>
              <a:spcAft>
                <a:spcPts val="600"/>
              </a:spcAft>
              <a:buNone/>
            </a:pPr>
            <a:r>
              <a:rPr lang="en-GB" sz="1200">
                <a:solidFill>
                  <a:schemeClr val="dk1"/>
                </a:solidFill>
              </a:rPr>
              <a:t>After cracking the password and getting the correct login information. I was able to upload the shell.php </a:t>
            </a:r>
            <a:endParaRPr sz="1200">
              <a:solidFill>
                <a:schemeClr val="dk1"/>
              </a:solidFill>
            </a:endParaRPr>
          </a:p>
        </p:txBody>
      </p:sp>
      <p:sp>
        <p:nvSpPr>
          <p:cNvPr id="399" name="Google Shape;399;p43"/>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400" name="Google Shape;400;p43"/>
          <p:cNvSpPr txBox="1"/>
          <p:nvPr>
            <p:ph type="body" idx="3"/>
          </p:nvPr>
        </p:nvSpPr>
        <p:spPr>
          <a:xfrm>
            <a:off x="175" y="1284250"/>
            <a:ext cx="9144000" cy="3581700"/>
          </a:xfrm>
          <a:prstGeom prst="rect">
            <a:avLst/>
          </a:prstGeom>
        </p:spPr>
        <p:txBody>
          <a:bodyPr spcFirstLastPara="1" wrap="square" lIns="457200" tIns="0" rIns="457200" bIns="914400" anchor="t" anchorCtr="0">
            <a:normAutofit/>
          </a:bodyPr>
          <a:lstStyle/>
          <a:p>
            <a:pPr marL="457200" lvl="0" indent="0" algn="l" rtl="0">
              <a:spcBef>
                <a:spcPts val="0"/>
              </a:spcBef>
              <a:spcAft>
                <a:spcPts val="600"/>
              </a:spcAft>
              <a:buNone/>
            </a:pPr>
            <a:r>
              <a:rPr lang="en-GB" sz="1200">
                <a:solidFill>
                  <a:schemeClr val="dk1"/>
                </a:solidFill>
              </a:rPr>
              <a:t> </a:t>
            </a:r>
            <a:endParaRPr sz="1200">
              <a:solidFill>
                <a:schemeClr val="dk1"/>
              </a:solidFill>
            </a:endParaRPr>
          </a:p>
        </p:txBody>
      </p:sp>
      <p:pic>
        <p:nvPicPr>
          <p:cNvPr id="401" name="Google Shape;401;p43"/>
          <p:cNvPicPr preferRelativeResize="0"/>
          <p:nvPr/>
        </p:nvPicPr>
        <p:blipFill>
          <a:blip r:embed="rId1"/>
          <a:stretch>
            <a:fillRect/>
          </a:stretch>
        </p:blipFill>
        <p:spPr>
          <a:xfrm>
            <a:off x="4658025" y="1504400"/>
            <a:ext cx="4498275" cy="3639100"/>
          </a:xfrm>
          <a:prstGeom prst="rect">
            <a:avLst/>
          </a:prstGeom>
          <a:noFill/>
          <a:ln w="9525" cap="flat" cmpd="sng">
            <a:solidFill>
              <a:schemeClr val="lt1"/>
            </a:solidFill>
            <a:prstDash val="solid"/>
            <a:round/>
            <a:headEnd type="none" w="sm" len="sm"/>
            <a:tailEnd type="none" w="sm" len="sm"/>
          </a:ln>
        </p:spPr>
      </p:pic>
      <p:pic>
        <p:nvPicPr>
          <p:cNvPr id="402" name="Google Shape;402;p43"/>
          <p:cNvPicPr preferRelativeResize="0"/>
          <p:nvPr/>
        </p:nvPicPr>
        <p:blipFill>
          <a:blip r:embed="rId2"/>
          <a:stretch>
            <a:fillRect/>
          </a:stretch>
        </p:blipFill>
        <p:spPr>
          <a:xfrm>
            <a:off x="175" y="1504400"/>
            <a:ext cx="4657850" cy="3639100"/>
          </a:xfrm>
          <a:prstGeom prst="rect">
            <a:avLst/>
          </a:prstGeom>
          <a:noFill/>
          <a:ln w="9525" cap="flat" cmpd="sng">
            <a:solidFill>
              <a:schemeClr val="lt1"/>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06" name="Shape 406"/>
        <p:cNvGrpSpPr/>
        <p:nvPr/>
      </p:nvGrpSpPr>
      <p:grpSpPr>
        <a:xfrm>
          <a:off x="0" y="0"/>
          <a:ext cx="0" cy="0"/>
          <a:chOff x="0" y="0"/>
          <a:chExt cx="0" cy="0"/>
        </a:xfrm>
      </p:grpSpPr>
      <p:sp>
        <p:nvSpPr>
          <p:cNvPr id="407" name="Google Shape;407;p44"/>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Analysis: Addition Visuals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8" name="Google Shape;408;p44"/>
          <p:cNvSpPr txBox="1"/>
          <p:nvPr>
            <p:ph type="subTitle" idx="1"/>
          </p:nvPr>
        </p:nvSpPr>
        <p:spPr>
          <a:xfrm>
            <a:off x="0" y="675975"/>
            <a:ext cx="4114800" cy="1269600"/>
          </a:xfrm>
          <a:prstGeom prst="rect">
            <a:avLst/>
          </a:prstGeom>
        </p:spPr>
        <p:txBody>
          <a:bodyPr spcFirstLastPara="1" wrap="square" lIns="457200" tIns="91425" rIns="457200" bIns="0" anchor="t" anchorCtr="0">
            <a:normAutofit/>
          </a:bodyPr>
          <a:lstStyle/>
          <a:p>
            <a:pPr marL="0" lvl="0" indent="0" algn="r" rtl="0">
              <a:spcBef>
                <a:spcPts val="0"/>
              </a:spcBef>
              <a:spcAft>
                <a:spcPts val="0"/>
              </a:spcAft>
              <a:buNone/>
            </a:pPr>
            <a:r>
              <a:rPr lang="en-GB" sz="1200"/>
              <a:t>. </a:t>
            </a:r>
            <a:endParaRPr sz="1200"/>
          </a:p>
          <a:p>
            <a:pPr marL="0" lvl="0" indent="0" algn="r" rtl="0">
              <a:spcBef>
                <a:spcPts val="600"/>
              </a:spcBef>
              <a:spcAft>
                <a:spcPts val="600"/>
              </a:spcAft>
              <a:buNone/>
            </a:pPr>
            <a:endParaRPr sz="1200"/>
          </a:p>
        </p:txBody>
      </p:sp>
      <p:sp>
        <p:nvSpPr>
          <p:cNvPr id="409" name="Google Shape;409;p44"/>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410" name="Google Shape;410;p44"/>
          <p:cNvSpPr txBox="1"/>
          <p:nvPr>
            <p:ph type="body" idx="3"/>
          </p:nvPr>
        </p:nvSpPr>
        <p:spPr>
          <a:xfrm>
            <a:off x="1326925" y="675975"/>
            <a:ext cx="6990300" cy="699300"/>
          </a:xfrm>
          <a:prstGeom prst="rect">
            <a:avLst/>
          </a:prstGeom>
        </p:spPr>
        <p:txBody>
          <a:bodyPr spcFirstLastPara="1" wrap="square" lIns="457200" tIns="0" rIns="457200" bIns="914400" anchor="t" anchorCtr="0">
            <a:normAutofit fontScale="25000" lnSpcReduction="20000"/>
          </a:bodyPr>
          <a:lstStyle/>
          <a:p>
            <a:pPr marL="0" lvl="0" indent="0" algn="l" rtl="0">
              <a:spcBef>
                <a:spcPts val="0"/>
              </a:spcBef>
              <a:spcAft>
                <a:spcPts val="600"/>
              </a:spcAft>
              <a:buNone/>
            </a:pPr>
            <a:r>
              <a:rPr lang="en-GB" sz="4800">
                <a:solidFill>
                  <a:schemeClr val="dk1"/>
                </a:solidFill>
                <a:latin typeface="Times New Roman" panose="02020603050405020304"/>
                <a:ea typeface="Times New Roman" panose="02020603050405020304"/>
                <a:cs typeface="Times New Roman" panose="02020603050405020304"/>
                <a:sym typeface="Times New Roman" panose="02020603050405020304"/>
              </a:rPr>
              <a:t>In Kabina I created </a:t>
            </a:r>
            <a:r>
              <a:rPr lang="en-GB" sz="4800">
                <a:solidFill>
                  <a:schemeClr val="dk1"/>
                </a:solidFill>
                <a:latin typeface="Times New Roman" panose="02020603050405020304"/>
                <a:ea typeface="Times New Roman" panose="02020603050405020304"/>
                <a:cs typeface="Times New Roman" panose="02020603050405020304"/>
                <a:sym typeface="Times New Roman" panose="02020603050405020304"/>
              </a:rPr>
              <a:t>dashboard I created multiple graphs that show visualizations of the traffic that transpired. The high volume of traffic is due the attacker and victim. A lot the errors that transpired are due to the brute force attack being used until it eventually obatiend the correct password.</a:t>
            </a:r>
            <a:r>
              <a:rPr lang="en-GB" sz="1200">
                <a:latin typeface="Times New Roman" panose="02020603050405020304"/>
                <a:ea typeface="Times New Roman" panose="02020603050405020304"/>
                <a:cs typeface="Times New Roman" panose="02020603050405020304"/>
                <a:sym typeface="Times New Roman" panose="02020603050405020304"/>
              </a:rPr>
              <a:t> </a:t>
            </a:r>
            <a:r>
              <a:rPr lang="en-GB" sz="1200">
                <a:latin typeface="Times New Roman" panose="02020603050405020304"/>
                <a:ea typeface="Times New Roman" panose="02020603050405020304"/>
                <a:cs typeface="Times New Roman" panose="02020603050405020304"/>
                <a:sym typeface="Times New Roman" panose="02020603050405020304"/>
              </a:rPr>
              <a:t> </a:t>
            </a:r>
            <a:endParaRPr sz="1200">
              <a:latin typeface="Times New Roman" panose="02020603050405020304"/>
              <a:ea typeface="Times New Roman" panose="02020603050405020304"/>
              <a:cs typeface="Times New Roman" panose="02020603050405020304"/>
              <a:sym typeface="Times New Roman" panose="02020603050405020304"/>
            </a:endParaRPr>
          </a:p>
        </p:txBody>
      </p:sp>
      <p:pic>
        <p:nvPicPr>
          <p:cNvPr id="411" name="Google Shape;411;p44"/>
          <p:cNvPicPr preferRelativeResize="0"/>
          <p:nvPr/>
        </p:nvPicPr>
        <p:blipFill>
          <a:blip r:embed="rId1"/>
          <a:stretch>
            <a:fillRect/>
          </a:stretch>
        </p:blipFill>
        <p:spPr>
          <a:xfrm>
            <a:off x="-12300" y="1375175"/>
            <a:ext cx="4892275" cy="3768325"/>
          </a:xfrm>
          <a:prstGeom prst="rect">
            <a:avLst/>
          </a:prstGeom>
          <a:noFill/>
          <a:ln>
            <a:noFill/>
          </a:ln>
        </p:spPr>
      </p:pic>
      <p:pic>
        <p:nvPicPr>
          <p:cNvPr id="412" name="Google Shape;412;p44"/>
          <p:cNvPicPr preferRelativeResize="0"/>
          <p:nvPr/>
        </p:nvPicPr>
        <p:blipFill>
          <a:blip r:embed="rId2"/>
          <a:stretch>
            <a:fillRect/>
          </a:stretch>
        </p:blipFill>
        <p:spPr>
          <a:xfrm>
            <a:off x="4879975" y="1375125"/>
            <a:ext cx="4264024" cy="37683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416" name="Shape 416"/>
        <p:cNvGrpSpPr/>
        <p:nvPr/>
      </p:nvGrpSpPr>
      <p:grpSpPr>
        <a:xfrm>
          <a:off x="0" y="0"/>
          <a:ext cx="0" cy="0"/>
          <a:chOff x="0" y="0"/>
          <a:chExt cx="0" cy="0"/>
        </a:xfrm>
      </p:grpSpPr>
      <p:pic>
        <p:nvPicPr>
          <p:cNvPr id="417" name="Google Shape;417;p45"/>
          <p:cNvPicPr preferRelativeResize="0"/>
          <p:nvPr/>
        </p:nvPicPr>
        <p:blipFill rotWithShape="1">
          <a:blip r:embed="rId1"/>
          <a:srcRect/>
          <a:stretch>
            <a:fillRect/>
          </a:stretch>
        </p:blipFill>
        <p:spPr>
          <a:xfrm>
            <a:off x="274322" y="289900"/>
            <a:ext cx="8595295" cy="4593614"/>
          </a:xfrm>
          <a:prstGeom prst="rect">
            <a:avLst/>
          </a:prstGeom>
          <a:noFill/>
          <a:ln>
            <a:noFill/>
          </a:ln>
        </p:spPr>
      </p:pic>
      <p:sp>
        <p:nvSpPr>
          <p:cNvPr id="418" name="Google Shape;418;p45"/>
          <p:cNvSpPr txBox="1"/>
          <p:nvPr>
            <p:ph type="title"/>
          </p:nvPr>
        </p:nvSpPr>
        <p:spPr>
          <a:xfrm>
            <a:off x="274325" y="1631275"/>
            <a:ext cx="8595300" cy="2026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Blue Team</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3400">
                <a:latin typeface="Times New Roman" panose="02020603050405020304"/>
                <a:ea typeface="Times New Roman" panose="02020603050405020304"/>
                <a:cs typeface="Times New Roman" panose="02020603050405020304"/>
                <a:sym typeface="Times New Roman" panose="02020603050405020304"/>
              </a:rPr>
              <a:t>Proposed Alarms and </a:t>
            </a:r>
            <a:br>
              <a:rPr lang="en-GB" sz="3400">
                <a:latin typeface="Times New Roman" panose="02020603050405020304"/>
                <a:ea typeface="Times New Roman" panose="02020603050405020304"/>
                <a:cs typeface="Times New Roman" panose="02020603050405020304"/>
                <a:sym typeface="Times New Roman" panose="02020603050405020304"/>
              </a:rPr>
            </a:br>
            <a:r>
              <a:rPr lang="en-GB" sz="3400">
                <a:latin typeface="Times New Roman" panose="02020603050405020304"/>
                <a:ea typeface="Times New Roman" panose="02020603050405020304"/>
                <a:cs typeface="Times New Roman" panose="02020603050405020304"/>
                <a:sym typeface="Times New Roman" panose="02020603050405020304"/>
              </a:rPr>
              <a:t>Mitigation Strategies</a:t>
            </a:r>
            <a:endParaRPr sz="3400">
              <a:latin typeface="Times New Roman" panose="02020603050405020304"/>
              <a:ea typeface="Times New Roman" panose="02020603050405020304"/>
              <a:cs typeface="Times New Roman" panose="02020603050405020304"/>
              <a:sym typeface="Times New Roman" panose="02020603050405020304"/>
            </a:endParaRPr>
          </a:p>
        </p:txBody>
      </p:sp>
      <p:sp>
        <p:nvSpPr>
          <p:cNvPr id="419" name="Google Shape;419;p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sz="600"/>
            </a:fld>
            <a:endParaRPr sz="600"/>
          </a:p>
        </p:txBody>
      </p:sp>
      <p:pic>
        <p:nvPicPr>
          <p:cNvPr id="420" name="Google Shape;420;p45"/>
          <p:cNvPicPr preferRelativeResize="0"/>
          <p:nvPr/>
        </p:nvPicPr>
        <p:blipFill>
          <a:blip r:embed="rId2"/>
          <a:stretch>
            <a:fillRect/>
          </a:stretch>
        </p:blipFill>
        <p:spPr>
          <a:xfrm>
            <a:off x="0" y="2525"/>
            <a:ext cx="9152966" cy="5143500"/>
          </a:xfrm>
          <a:prstGeom prst="rect">
            <a:avLst/>
          </a:prstGeom>
          <a:noFill/>
          <a:ln>
            <a:noFill/>
          </a:ln>
        </p:spPr>
      </p:pic>
      <p:sp>
        <p:nvSpPr>
          <p:cNvPr id="421" name="Google Shape;421;p45"/>
          <p:cNvSpPr txBox="1"/>
          <p:nvPr/>
        </p:nvSpPr>
        <p:spPr>
          <a:xfrm>
            <a:off x="518075" y="4080900"/>
            <a:ext cx="75261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400">
                <a:solidFill>
                  <a:schemeClr val="dk1"/>
                </a:solidFill>
                <a:latin typeface="Times New Roman" panose="02020603050405020304"/>
                <a:ea typeface="Times New Roman" panose="02020603050405020304"/>
                <a:cs typeface="Times New Roman" panose="02020603050405020304"/>
                <a:sym typeface="Times New Roman" panose="02020603050405020304"/>
              </a:rPr>
              <a:t>Proposed Alarms and </a:t>
            </a:r>
            <a:br>
              <a:rPr lang="en-GB" sz="340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GB" sz="3400">
                <a:solidFill>
                  <a:schemeClr val="dk1"/>
                </a:solidFill>
                <a:latin typeface="Times New Roman" panose="02020603050405020304"/>
                <a:ea typeface="Times New Roman" panose="02020603050405020304"/>
                <a:cs typeface="Times New Roman" panose="02020603050405020304"/>
                <a:sym typeface="Times New Roman" panose="02020603050405020304"/>
              </a:rPr>
              <a:t>Mitigation Strategies</a:t>
            </a:r>
            <a:endParaRPr>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425" name="Shape 425"/>
        <p:cNvGrpSpPr/>
        <p:nvPr/>
      </p:nvGrpSpPr>
      <p:grpSpPr>
        <a:xfrm>
          <a:off x="0" y="0"/>
          <a:ext cx="0" cy="0"/>
          <a:chOff x="0" y="0"/>
          <a:chExt cx="0" cy="0"/>
        </a:xfrm>
      </p:grpSpPr>
      <p:sp>
        <p:nvSpPr>
          <p:cNvPr id="426" name="Google Shape;426;p46"/>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Mitigation: Blocking the Port Scan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27" name="Google Shape;427;p46"/>
          <p:cNvSpPr txBox="1"/>
          <p:nvPr>
            <p:ph type="subTitle" idx="1"/>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br>
              <a:rPr lang="en-GB"/>
            </a:br>
            <a:endParaRPr lang="en-GB"/>
          </a:p>
        </p:txBody>
      </p:sp>
      <p:sp>
        <p:nvSpPr>
          <p:cNvPr id="428" name="Google Shape;428;p46"/>
          <p:cNvSpPr txBox="1"/>
          <p:nvPr>
            <p:ph type="subTitle" idx="2"/>
          </p:nvPr>
        </p:nvSpPr>
        <p:spPr>
          <a:xfrm>
            <a:off x="-12300" y="1604700"/>
            <a:ext cx="4298400" cy="3051300"/>
          </a:xfrm>
          <a:prstGeom prst="rect">
            <a:avLst/>
          </a:prstGeom>
        </p:spPr>
        <p:txBody>
          <a:bodyPr spcFirstLastPara="1" wrap="square" lIns="457200" tIns="0" rIns="457200" bIns="0" anchor="t" anchorCtr="0">
            <a:normAutofit/>
          </a:bodyPr>
          <a:lstStyle/>
          <a:p>
            <a:pPr marL="0" lvl="0" indent="0" algn="l" rtl="0">
              <a:spcBef>
                <a:spcPts val="0"/>
              </a:spcBef>
              <a:spcAft>
                <a:spcPts val="120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Create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alarm notifying if port scans that are not tied the servers IP thats related to company are going tigger the alarm to go off and notify security team.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29" name="Google Shape;429;p46"/>
          <p:cNvSpPr txBox="1"/>
          <p:nvPr>
            <p:ph type="subTitle" idx="3"/>
          </p:nvPr>
        </p:nvSpPr>
        <p:spPr>
          <a:xfrm>
            <a:off x="4466800" y="1604700"/>
            <a:ext cx="4298400" cy="3301800"/>
          </a:xfrm>
          <a:prstGeom prst="rect">
            <a:avLst/>
          </a:prstGeom>
        </p:spPr>
        <p:txBody>
          <a:bodyPr spcFirstLastPara="1" wrap="square" lIns="457200" tIns="0" rIns="457200" bIns="0" anchor="t" anchorCtr="0">
            <a:normAutofit lnSpcReduction="20000"/>
          </a:bodyPr>
          <a:lstStyle/>
          <a:p>
            <a:pPr marL="0" lvl="0" indent="0" algn="l" rtl="0">
              <a:spcBef>
                <a:spcPts val="0"/>
              </a:spcBef>
              <a:spcAft>
                <a:spcPts val="0"/>
              </a:spcAft>
              <a:buClr>
                <a:schemeClr val="dk1"/>
              </a:buClr>
              <a:buSzPts val="1100"/>
              <a:buFont typeface="Arial" panose="020B0604020202020204"/>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There is no reason for anyone to be doing  port scans that are not apart of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security</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team on the company at all we need to, If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someone</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in the company is not apart of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security team another designated team where it would be required to then pull the employee aside talk with them,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Setting up firewall to block outside designated IP source address that are allowed to perform scanning.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4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Mitigation: </a:t>
            </a:r>
            <a:r>
              <a:rPr lang="en-GB">
                <a:latin typeface="Times New Roman" panose="02020603050405020304"/>
                <a:ea typeface="Times New Roman" panose="02020603050405020304"/>
                <a:cs typeface="Times New Roman" panose="02020603050405020304"/>
                <a:sym typeface="Times New Roman" panose="02020603050405020304"/>
              </a:rPr>
              <a:t>Finding the Request for the Hidden Directory</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35" name="Google Shape;435;p47"/>
          <p:cNvSpPr txBox="1"/>
          <p:nvPr>
            <p:ph type="subTitle" idx="1"/>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436" name="Google Shape;436;p47"/>
          <p:cNvSpPr txBox="1"/>
          <p:nvPr>
            <p:ph type="subTitle" idx="2"/>
          </p:nvPr>
        </p:nvSpPr>
        <p:spPr>
          <a:xfrm>
            <a:off x="-12300" y="1602450"/>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1200"/>
              </a:spcAft>
              <a:buClr>
                <a:schemeClr val="dk1"/>
              </a:buClr>
              <a:buSzPts val="1100"/>
              <a:buFont typeface="Arial" panose="020B0604020202020204"/>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Create a alarm that notifies if anyone tries to connect and digging into the hidden directory alarm goes off right way notifying the security team. There should only be one person and security team that have their IP address white listed.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37" name="Google Shape;437;p47"/>
          <p:cNvSpPr txBox="1"/>
          <p:nvPr>
            <p:ph type="subTitle" idx="3"/>
          </p:nvPr>
        </p:nvSpPr>
        <p:spPr>
          <a:xfrm>
            <a:off x="4466800" y="1604700"/>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0"/>
              </a:spcAft>
              <a:buClr>
                <a:schemeClr val="dk1"/>
              </a:buClr>
              <a:buSzPts val="1100"/>
              <a:buFont typeface="Arial" panose="020B0604020202020204"/>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All other IP address should be black listed beside the certain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individual</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and the security team IP address that should be white listed. That way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individual</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can get in without alarm going off and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security</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 team can monitor it check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inside it without setting off the alarm when they log into it. </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4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274325" y="2088475"/>
            <a:ext cx="8595300" cy="792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Network Topology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39" name="Google Shape;139;p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sz="600"/>
            </a:fld>
            <a:endParaRPr sz="600"/>
          </a:p>
        </p:txBody>
      </p:sp>
      <p:pic>
        <p:nvPicPr>
          <p:cNvPr id="140" name="Google Shape;140;p21"/>
          <p:cNvPicPr preferRelativeResize="0"/>
          <p:nvPr/>
        </p:nvPicPr>
        <p:blipFill>
          <a:blip r:embed="rId1"/>
          <a:stretch>
            <a:fillRect/>
          </a:stretch>
        </p:blipFill>
        <p:spPr>
          <a:xfrm>
            <a:off x="0" y="1575"/>
            <a:ext cx="9143999"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41" name="Shape 441"/>
        <p:cNvGrpSpPr/>
        <p:nvPr/>
      </p:nvGrpSpPr>
      <p:grpSpPr>
        <a:xfrm>
          <a:off x="0" y="0"/>
          <a:ext cx="0" cy="0"/>
          <a:chOff x="0" y="0"/>
          <a:chExt cx="0" cy="0"/>
        </a:xfrm>
      </p:grpSpPr>
      <p:sp>
        <p:nvSpPr>
          <p:cNvPr id="442" name="Google Shape;442;p48"/>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Mitigation: Preventing Brute Force Attacks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43" name="Google Shape;443;p48"/>
          <p:cNvSpPr txBox="1"/>
          <p:nvPr>
            <p:ph type="subTitle" idx="2"/>
          </p:nvPr>
        </p:nvSpPr>
        <p:spPr>
          <a:xfrm>
            <a:off x="0" y="1510250"/>
            <a:ext cx="4298400" cy="3396300"/>
          </a:xfrm>
          <a:prstGeom prst="rect">
            <a:avLst/>
          </a:prstGeom>
        </p:spPr>
        <p:txBody>
          <a:bodyPr spcFirstLastPara="1" wrap="square" lIns="457200" tIns="0" rIns="457200" bIns="0" anchor="t" anchorCtr="0">
            <a:normAutofit lnSpcReduction="20000"/>
          </a:bodyPr>
          <a:lstStyle/>
          <a:p>
            <a:pPr marL="0" lvl="0" indent="0" algn="l" rtl="0">
              <a:spcBef>
                <a:spcPts val="0"/>
              </a:spcBef>
              <a:spcAft>
                <a:spcPts val="0"/>
              </a:spcAft>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Setting up alarm that tracks failed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attempts within short period of time. This would be setup for the IP that keeps attempting multiple logins across different accounts that keep failing. Multiple alarms that can be set up for it.</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You are able to get 5 attempts to login within 30 sec form the IP. We can change it as needed for real life scenarios. We all at one point or another enter password for different account or miss spell. What we are after is ones that just ramming passwords in fast and hard.</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400"/>
          </a:p>
        </p:txBody>
      </p:sp>
      <p:sp>
        <p:nvSpPr>
          <p:cNvPr id="444" name="Google Shape;444;p48"/>
          <p:cNvSpPr txBox="1"/>
          <p:nvPr>
            <p:ph type="subTitle" idx="3"/>
          </p:nvPr>
        </p:nvSpPr>
        <p:spPr>
          <a:xfrm>
            <a:off x="4466800" y="1560825"/>
            <a:ext cx="4298400" cy="3345600"/>
          </a:xfrm>
          <a:prstGeom prst="rect">
            <a:avLst/>
          </a:prstGeom>
        </p:spPr>
        <p:txBody>
          <a:bodyPr spcFirstLastPara="1" wrap="square" lIns="457200" tIns="0" rIns="457200" bIns="0" anchor="t" anchorCtr="0">
            <a:normAutofit fontScale="25000" lnSpcReduction="20000"/>
          </a:bodyPr>
          <a:lstStyle/>
          <a:p>
            <a:pPr marL="0" lvl="0" indent="0" algn="l" rtl="0">
              <a:spcBef>
                <a:spcPts val="0"/>
              </a:spcBef>
              <a:spcAft>
                <a:spcPts val="0"/>
              </a:spcAft>
              <a:buNone/>
            </a:pP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What configuration can be set on the host to block brute force attacks?</a:t>
            </a:r>
            <a:endParaRPr sz="6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1200"/>
              </a:spcBef>
              <a:spcAft>
                <a:spcPts val="0"/>
              </a:spcAft>
              <a:buClr>
                <a:schemeClr val="dk1"/>
              </a:buClr>
              <a:buSzPct val="100000"/>
              <a:buFont typeface="Times New Roman" panose="02020603050405020304"/>
              <a:buAutoNum type="arabicPeriod"/>
            </a:pP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Creating </a:t>
            </a: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stronger</a:t>
            </a: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 passwords ( </a:t>
            </a: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requiring</a:t>
            </a: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 certain length and </a:t>
            </a: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symbols)</a:t>
            </a:r>
            <a:endParaRPr sz="6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ct val="100000"/>
              <a:buFont typeface="Times New Roman" panose="02020603050405020304"/>
              <a:buAutoNum type="arabicPeriod"/>
            </a:pP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Use CAPTCHA ( Find all cars in the 8 photos provided)</a:t>
            </a:r>
            <a:endParaRPr sz="6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ct val="100000"/>
              <a:buFont typeface="Times New Roman" panose="02020603050405020304"/>
              <a:buAutoNum type="arabicPeriod"/>
            </a:pP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Two-way Authentication (Emails, Text messages with codes, Phone calls)</a:t>
            </a:r>
            <a:endParaRPr sz="6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ct val="100000"/>
              <a:buFont typeface="Times New Roman" panose="02020603050405020304"/>
              <a:buAutoNum type="arabicPeriod"/>
            </a:pPr>
            <a:r>
              <a:rPr lang="en-GB" sz="6000">
                <a:solidFill>
                  <a:schemeClr val="dk1"/>
                </a:solidFill>
                <a:latin typeface="Times New Roman" panose="02020603050405020304"/>
                <a:ea typeface="Times New Roman" panose="02020603050405020304"/>
                <a:cs typeface="Times New Roman" panose="02020603050405020304"/>
                <a:sym typeface="Times New Roman" panose="02020603050405020304"/>
              </a:rPr>
              <a:t>Limit login attempts ( blocking ip temporarily requiring a phone call to tech support to unlock account providing proper information for the account involved.)</a:t>
            </a:r>
            <a:endParaRPr sz="6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sz="1400"/>
          </a:p>
          <a:p>
            <a:pPr marL="0" lvl="0" indent="0" algn="l" rtl="0">
              <a:spcBef>
                <a:spcPts val="1200"/>
              </a:spcBef>
              <a:spcAft>
                <a:spcPts val="0"/>
              </a:spcAft>
              <a:buNone/>
            </a:pPr>
            <a:endParaRPr sz="1400"/>
          </a:p>
          <a:p>
            <a:pPr marL="0" lvl="0" indent="0" algn="l" rtl="0">
              <a:spcBef>
                <a:spcPts val="1200"/>
              </a:spcBef>
              <a:spcAft>
                <a:spcPts val="0"/>
              </a:spcAft>
              <a:buNone/>
            </a:pPr>
            <a:endParaRPr sz="1400"/>
          </a:p>
          <a:p>
            <a:pPr marL="0" lvl="0" indent="0" algn="l" rtl="0">
              <a:spcBef>
                <a:spcPts val="1200"/>
              </a:spcBef>
              <a:spcAft>
                <a:spcPts val="0"/>
              </a:spcAft>
              <a:buClr>
                <a:schemeClr val="dk1"/>
              </a:buClr>
              <a:buSzPct val="79000"/>
              <a:buFont typeface="Arial" panose="020B0604020202020204"/>
              <a:buNone/>
            </a:pPr>
            <a:endParaRPr sz="1400"/>
          </a:p>
          <a:p>
            <a:pPr marL="0" lvl="0" indent="0" algn="l" rtl="0">
              <a:spcBef>
                <a:spcPts val="1200"/>
              </a:spcBef>
              <a:spcAft>
                <a:spcPts val="1200"/>
              </a:spcAft>
              <a:buNone/>
            </a:pPr>
            <a:endParaRPr sz="14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48" name="Shape 448"/>
        <p:cNvGrpSpPr/>
        <p:nvPr/>
      </p:nvGrpSpPr>
      <p:grpSpPr>
        <a:xfrm>
          <a:off x="0" y="0"/>
          <a:ext cx="0" cy="0"/>
          <a:chOff x="0" y="0"/>
          <a:chExt cx="0" cy="0"/>
        </a:xfrm>
      </p:grpSpPr>
      <p:sp>
        <p:nvSpPr>
          <p:cNvPr id="449" name="Google Shape;449;p49"/>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Mitigation: Detecting</a:t>
            </a:r>
            <a:r>
              <a:rPr lang="en-GB">
                <a:latin typeface="Times New Roman" panose="02020603050405020304"/>
                <a:ea typeface="Times New Roman" panose="02020603050405020304"/>
                <a:cs typeface="Times New Roman" panose="02020603050405020304"/>
                <a:sym typeface="Times New Roman" panose="02020603050405020304"/>
              </a:rPr>
              <a:t> the WebDAV Connection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50" name="Google Shape;450;p49"/>
          <p:cNvSpPr txBox="1"/>
          <p:nvPr>
            <p:ph type="subTitle" idx="1"/>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451" name="Google Shape;451;p49"/>
          <p:cNvSpPr txBox="1"/>
          <p:nvPr>
            <p:ph type="subTitle" idx="2"/>
          </p:nvPr>
        </p:nvSpPr>
        <p:spPr>
          <a:xfrm>
            <a:off x="-12300" y="1602450"/>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0"/>
              </a:spcAft>
              <a:buClr>
                <a:schemeClr val="dk1"/>
              </a:buClr>
              <a:buSzPts val="1100"/>
              <a:buFont typeface="Arial" panose="020B0604020202020204"/>
              <a:buNone/>
            </a:pP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Creating alarm for white listing authorized IP for the WebDAV server and black list all other IP’s. If any of the IP address </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that are not apart the white list try connect to the it create investigation for them.</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400"/>
          </a:p>
        </p:txBody>
      </p:sp>
      <p:sp>
        <p:nvSpPr>
          <p:cNvPr id="452" name="Google Shape;452;p49"/>
          <p:cNvSpPr txBox="1"/>
          <p:nvPr>
            <p:ph type="subTitle" idx="3"/>
          </p:nvPr>
        </p:nvSpPr>
        <p:spPr>
          <a:xfrm>
            <a:off x="4466800" y="1501800"/>
            <a:ext cx="4298400" cy="3404700"/>
          </a:xfrm>
          <a:prstGeom prst="rect">
            <a:avLst/>
          </a:prstGeom>
        </p:spPr>
        <p:txBody>
          <a:bodyPr spcFirstLastPara="1" wrap="square" lIns="457200" tIns="0" rIns="457200" bIns="0" anchor="t" anchorCtr="0">
            <a:normAutofit fontScale="25000" lnSpcReduction="20000"/>
          </a:bodyPr>
          <a:lstStyle/>
          <a:p>
            <a:pPr marL="0" lvl="0" indent="0" algn="l" rtl="0">
              <a:lnSpc>
                <a:spcPct val="138000"/>
              </a:lnSpc>
              <a:spcBef>
                <a:spcPts val="0"/>
              </a:spcBef>
              <a:spcAft>
                <a:spcPts val="0"/>
              </a:spcAft>
              <a:buClr>
                <a:schemeClr val="dk1"/>
              </a:buClr>
              <a:buSzPts val="275"/>
              <a:buFont typeface="Arial" panose="020B0604020202020204"/>
              <a:buNone/>
            </a:pPr>
            <a:r>
              <a:rPr lang="en-GB" sz="5200">
                <a:solidFill>
                  <a:schemeClr val="dk1"/>
                </a:solidFill>
                <a:latin typeface="Times New Roman" panose="02020603050405020304"/>
                <a:ea typeface="Times New Roman" panose="02020603050405020304"/>
                <a:cs typeface="Times New Roman" panose="02020603050405020304"/>
                <a:sym typeface="Times New Roman" panose="02020603050405020304"/>
              </a:rPr>
              <a:t>Check the IP address to see if it's a part of the white list of the IP address. If it is then see which user was the one accessing it and cross reference see if they are actually needing to be inside the webdav server.  Make it so that as little as possible people have access to it. </a:t>
            </a:r>
            <a:endParaRPr sz="5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38000"/>
              </a:lnSpc>
              <a:spcBef>
                <a:spcPts val="1200"/>
              </a:spcBef>
              <a:spcAft>
                <a:spcPts val="0"/>
              </a:spcAft>
              <a:buClr>
                <a:schemeClr val="dk1"/>
              </a:buClr>
              <a:buSzPts val="275"/>
              <a:buFont typeface="Arial" panose="020B0604020202020204"/>
              <a:buNone/>
            </a:pPr>
            <a:r>
              <a:rPr lang="en-GB" sz="5200">
                <a:solidFill>
                  <a:schemeClr val="dk1"/>
                </a:solidFill>
                <a:latin typeface="Times New Roman" panose="02020603050405020304"/>
                <a:ea typeface="Times New Roman" panose="02020603050405020304"/>
                <a:cs typeface="Times New Roman" panose="02020603050405020304"/>
                <a:sym typeface="Times New Roman" panose="02020603050405020304"/>
              </a:rPr>
              <a:t>Make sure that the users who have access to it and the usernames and passwords are more complex. Adding numbers and special characters to them on top of letters to make it harder to brute force into. Also not use employees names as username so that way it makes it harder to phish that could also lead to their passwords being cracked. Adding two authentication is another part that should be added.</a:t>
            </a:r>
            <a:endParaRPr sz="5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ct val="100000"/>
              <a:buFont typeface="Arial" panose="020B0604020202020204"/>
              <a:buNone/>
            </a:pPr>
            <a:endParaRPr sz="11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Clr>
                <a:schemeClr val="dk1"/>
              </a:buClr>
              <a:buSzPct val="79000"/>
              <a:buFont typeface="Arial" panose="020B0604020202020204"/>
              <a:buNone/>
            </a:pPr>
            <a:endParaRPr sz="14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400"/>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56" name="Shape 456"/>
        <p:cNvGrpSpPr/>
        <p:nvPr/>
      </p:nvGrpSpPr>
      <p:grpSpPr>
        <a:xfrm>
          <a:off x="0" y="0"/>
          <a:ext cx="0" cy="0"/>
          <a:chOff x="0" y="0"/>
          <a:chExt cx="0" cy="0"/>
        </a:xfrm>
      </p:grpSpPr>
      <p:sp>
        <p:nvSpPr>
          <p:cNvPr id="457" name="Google Shape;457;p50"/>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Mitigation: Identifying Reverse Shell Uploads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58" name="Google Shape;458;p50"/>
          <p:cNvSpPr txBox="1"/>
          <p:nvPr>
            <p:ph type="subTitle" idx="2"/>
          </p:nvPr>
        </p:nvSpPr>
        <p:spPr>
          <a:xfrm>
            <a:off x="-12300" y="1602450"/>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1200"/>
              </a:spcAft>
              <a:buClr>
                <a:schemeClr val="dk1"/>
              </a:buClr>
              <a:buSzPts val="1100"/>
              <a:buFont typeface="Arial" panose="020B0604020202020204"/>
              <a:buNone/>
            </a:pP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Set alarm that </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notifies</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if anyone is </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setting</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 up files that transfer </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executationable codes. This way we can see if the someone outside of the company is uploading and also if someone in company is uploading also. That way if someone in company can look see who it is then see what exactly there up to ask hey why are you uploading this code if they are not part of designated team.  </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59" name="Google Shape;459;p50"/>
          <p:cNvSpPr txBox="1"/>
          <p:nvPr>
            <p:ph type="subTitle" idx="3"/>
          </p:nvPr>
        </p:nvSpPr>
        <p:spPr>
          <a:xfrm>
            <a:off x="4466800" y="1604700"/>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0"/>
              </a:spcAft>
              <a:buClr>
                <a:schemeClr val="dk1"/>
              </a:buClr>
              <a:buSzPts val="1100"/>
              <a:buFont typeface="Arial" panose="020B0604020202020204"/>
              <a:buNone/>
            </a:pP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Requiring authentication when it comes to uploading files.(Employees login and Password)</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By creating a filter that blocks files that are being uploaded with </a:t>
            </a:r>
            <a:r>
              <a:rPr lang="en-GB" sz="1400">
                <a:solidFill>
                  <a:schemeClr val="dk1"/>
                </a:solidFill>
                <a:latin typeface="Times New Roman" panose="02020603050405020304"/>
                <a:ea typeface="Times New Roman" panose="02020603050405020304"/>
                <a:cs typeface="Times New Roman" panose="02020603050405020304"/>
                <a:sym typeface="Times New Roman" panose="02020603050405020304"/>
              </a:rPr>
              <a:t>executationable codes inside of them and any extensions that they may have apart of them as well. A header can also be created to make sure that codes are not executable without given proper permission.</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63" name="Shape 463"/>
        <p:cNvGrpSpPr/>
        <p:nvPr/>
      </p:nvGrpSpPr>
      <p:grpSpPr>
        <a:xfrm>
          <a:off x="0" y="0"/>
          <a:ext cx="0" cy="0"/>
          <a:chOff x="0" y="0"/>
          <a:chExt cx="0" cy="0"/>
        </a:xfrm>
      </p:grpSpPr>
      <p:sp>
        <p:nvSpPr>
          <p:cNvPr id="464" name="Google Shape;464;p51"/>
          <p:cNvSpPr txBox="1"/>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p>
        </p:txBody>
      </p:sp>
      <p:sp>
        <p:nvSpPr>
          <p:cNvPr id="465" name="Google Shape;465;p51"/>
          <p:cNvSpPr txBox="1"/>
          <p:nvPr>
            <p:ph type="subTitle" idx="1"/>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sp>
        <p:nvSpPr>
          <p:cNvPr id="466" name="Google Shape;466;p51"/>
          <p:cNvSpPr txBox="1"/>
          <p:nvPr>
            <p:ph type="subTitle" idx="2"/>
          </p:nvPr>
        </p:nvSpPr>
        <p:spPr>
          <a:xfrm>
            <a:off x="-12300" y="1602450"/>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1200"/>
              </a:spcAft>
              <a:buNone/>
            </a:pPr>
          </a:p>
        </p:txBody>
      </p:sp>
      <p:sp>
        <p:nvSpPr>
          <p:cNvPr id="467" name="Google Shape;467;p51"/>
          <p:cNvSpPr txBox="1"/>
          <p:nvPr>
            <p:ph type="subTitle" idx="3"/>
          </p:nvPr>
        </p:nvSpPr>
        <p:spPr>
          <a:xfrm>
            <a:off x="4466800" y="1604700"/>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1200"/>
              </a:spcAft>
              <a:buNone/>
            </a:pPr>
          </a:p>
        </p:txBody>
      </p:sp>
      <p:pic>
        <p:nvPicPr>
          <p:cNvPr id="468" name="Google Shape;468;p51"/>
          <p:cNvPicPr preferRelativeResize="0"/>
          <p:nvPr/>
        </p:nvPicPr>
        <p:blipFill>
          <a:blip r:embed="rId1"/>
          <a:stretch>
            <a:fillRect/>
          </a:stretch>
        </p:blipFill>
        <p:spPr>
          <a:xfrm>
            <a:off x="0" y="0"/>
            <a:ext cx="9144000" cy="5143501"/>
          </a:xfrm>
          <a:prstGeom prst="rect">
            <a:avLst/>
          </a:prstGeom>
          <a:noFill/>
          <a:ln>
            <a:noFill/>
          </a:ln>
        </p:spPr>
      </p:pic>
      <p:sp>
        <p:nvSpPr>
          <p:cNvPr id="469" name="Google Shape;469;p51"/>
          <p:cNvSpPr txBox="1"/>
          <p:nvPr/>
        </p:nvSpPr>
        <p:spPr>
          <a:xfrm>
            <a:off x="1239625" y="1001700"/>
            <a:ext cx="6119400" cy="3140100"/>
          </a:xfrm>
          <a:prstGeom prst="rect">
            <a:avLst/>
          </a:prstGeom>
          <a:noFill/>
          <a:ln>
            <a:noFill/>
          </a:ln>
        </p:spPr>
        <p:txBody>
          <a:bodyPr spcFirstLastPara="1" wrap="square" lIns="91425" tIns="91425" rIns="91425" bIns="91425" anchor="t" anchorCtr="0">
            <a:spAutoFit/>
          </a:bodyPr>
          <a:lstStyle/>
          <a:p>
            <a:pPr marL="1828800" lvl="0" indent="457200" algn="l" rtl="0">
              <a:spcBef>
                <a:spcPts val="0"/>
              </a:spcBef>
              <a:spcAft>
                <a:spcPts val="0"/>
              </a:spcAft>
              <a:buNone/>
            </a:pPr>
            <a:r>
              <a:rPr lang="en-GB" sz="9600">
                <a:latin typeface="Lobster" panose="00000500000000000000"/>
                <a:ea typeface="Lobster" panose="00000500000000000000"/>
                <a:cs typeface="Lobster" panose="00000500000000000000"/>
                <a:sym typeface="Lobster" panose="00000500000000000000"/>
              </a:rPr>
              <a:t>The </a:t>
            </a:r>
            <a:endParaRPr sz="9600">
              <a:latin typeface="Lobster" panose="00000500000000000000"/>
              <a:ea typeface="Lobster" panose="00000500000000000000"/>
              <a:cs typeface="Lobster" panose="00000500000000000000"/>
              <a:sym typeface="Lobster" panose="00000500000000000000"/>
            </a:endParaRPr>
          </a:p>
          <a:p>
            <a:pPr marL="1828800" lvl="0" indent="457200" algn="l" rtl="0">
              <a:spcBef>
                <a:spcPts val="0"/>
              </a:spcBef>
              <a:spcAft>
                <a:spcPts val="0"/>
              </a:spcAft>
              <a:buNone/>
            </a:pPr>
            <a:r>
              <a:rPr lang="en-GB" sz="9600">
                <a:latin typeface="Lobster" panose="00000500000000000000"/>
                <a:ea typeface="Lobster" panose="00000500000000000000"/>
                <a:cs typeface="Lobster" panose="00000500000000000000"/>
                <a:sym typeface="Lobster" panose="00000500000000000000"/>
              </a:rPr>
              <a:t>End</a:t>
            </a:r>
            <a:r>
              <a:rPr lang="en-GB" sz="7200">
                <a:latin typeface="Lobster" panose="00000500000000000000"/>
                <a:ea typeface="Lobster" panose="00000500000000000000"/>
                <a:cs typeface="Lobster" panose="00000500000000000000"/>
                <a:sym typeface="Lobster" panose="00000500000000000000"/>
              </a:rPr>
              <a:t> 	</a:t>
            </a:r>
            <a:endParaRPr sz="7200">
              <a:latin typeface="Lobster" panose="00000500000000000000"/>
              <a:ea typeface="Lobster" panose="00000500000000000000"/>
              <a:cs typeface="Lobster" panose="00000500000000000000"/>
              <a:sym typeface="Lobster" panose="00000500000000000000"/>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12425" y="0"/>
            <a:ext cx="6699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Network Topology</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146" name="Google Shape;146;p22"/>
          <p:cNvPicPr preferRelativeResize="0"/>
          <p:nvPr/>
        </p:nvPicPr>
        <p:blipFill>
          <a:blip r:embed="rId1"/>
          <a:stretch>
            <a:fillRect/>
          </a:stretch>
        </p:blipFill>
        <p:spPr>
          <a:xfrm>
            <a:off x="0" y="726075"/>
            <a:ext cx="6730999" cy="4417424"/>
          </a:xfrm>
          <a:prstGeom prst="rect">
            <a:avLst/>
          </a:prstGeom>
          <a:noFill/>
          <a:ln>
            <a:noFill/>
          </a:ln>
        </p:spPr>
      </p:pic>
      <p:sp>
        <p:nvSpPr>
          <p:cNvPr id="147" name="Google Shape;147;p22"/>
          <p:cNvSpPr txBox="1"/>
          <p:nvPr/>
        </p:nvSpPr>
        <p:spPr>
          <a:xfrm>
            <a:off x="6731000" y="444525"/>
            <a:ext cx="2412900" cy="4740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Network: 192.168.1.0/24:</a:t>
            </a:r>
            <a:endParaRPr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Netmask: 255.255.255.0</a:t>
            </a:r>
            <a:endParaRPr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Gateway: 192.168.1.1</a:t>
            </a:r>
            <a:endParaRPr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a:solidFill>
                  <a:schemeClr val="dk1"/>
                </a:solidFill>
                <a:latin typeface="Times New Roman" panose="02020603050405020304"/>
                <a:ea typeface="Times New Roman" panose="02020603050405020304"/>
                <a:cs typeface="Times New Roman" panose="02020603050405020304"/>
                <a:sym typeface="Times New Roman" panose="02020603050405020304"/>
              </a:rPr>
              <a:t>Machines:</a:t>
            </a:r>
            <a:endParaRPr sz="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rPr>
              <a:t>IPv4: 192.168.1.8</a:t>
            </a:r>
            <a:endParaRPr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rPr>
              <a:t>OS: Kali Linux</a:t>
            </a:r>
            <a:endParaRPr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rPr>
              <a:t>Hostname: Kali (Attacker)</a:t>
            </a:r>
            <a:endParaRPr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rPr>
              <a:t>IPv4: 192.168.1.105</a:t>
            </a:r>
            <a:endParaRPr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rPr>
              <a:t>OS: Ubuntu 18.04.1</a:t>
            </a:r>
            <a:endParaRPr sz="800" b="1" u="sng">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1155CC"/>
                </a:solidFill>
                <a:latin typeface="Times New Roman" panose="02020603050405020304"/>
                <a:ea typeface="Times New Roman" panose="02020603050405020304"/>
                <a:cs typeface="Times New Roman" panose="02020603050405020304"/>
                <a:sym typeface="Times New Roman" panose="02020603050405020304"/>
              </a:rPr>
              <a:t>Hostname:Capstone (Victim)</a:t>
            </a:r>
            <a:endParaRPr sz="800" b="1" u="sng">
              <a:solidFill>
                <a:srgbClr val="1155CC"/>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1155CC"/>
                </a:solidFill>
                <a:latin typeface="Times New Roman" panose="02020603050405020304"/>
                <a:ea typeface="Times New Roman" panose="02020603050405020304"/>
                <a:cs typeface="Times New Roman" panose="02020603050405020304"/>
                <a:sym typeface="Times New Roman" panose="02020603050405020304"/>
              </a:rPr>
              <a:t>IPv4: 192.168.1.100</a:t>
            </a:r>
            <a:endParaRPr sz="800" b="1" u="sng">
              <a:solidFill>
                <a:srgbClr val="1155CC"/>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1155CC"/>
                </a:solidFill>
                <a:latin typeface="Times New Roman" panose="02020603050405020304"/>
                <a:ea typeface="Times New Roman" panose="02020603050405020304"/>
                <a:cs typeface="Times New Roman" panose="02020603050405020304"/>
                <a:sym typeface="Times New Roman" panose="02020603050405020304"/>
              </a:rPr>
              <a:t>OS:Ubuntu 18.04.1</a:t>
            </a:r>
            <a:endParaRPr sz="800" b="1" u="sng">
              <a:solidFill>
                <a:srgbClr val="1155CC"/>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FFFF00"/>
                </a:solidFill>
                <a:latin typeface="Times New Roman" panose="02020603050405020304"/>
                <a:ea typeface="Times New Roman" panose="02020603050405020304"/>
                <a:cs typeface="Times New Roman" panose="02020603050405020304"/>
                <a:sym typeface="Times New Roman" panose="02020603050405020304"/>
              </a:rPr>
              <a:t>Hostname: ELK ( Monitoring)</a:t>
            </a:r>
            <a:endParaRPr sz="800" b="1" u="sng">
              <a:solidFill>
                <a:srgbClr val="FFFF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FFFF00"/>
                </a:solidFill>
                <a:latin typeface="Times New Roman" panose="02020603050405020304"/>
                <a:ea typeface="Times New Roman" panose="02020603050405020304"/>
                <a:cs typeface="Times New Roman" panose="02020603050405020304"/>
                <a:sym typeface="Times New Roman" panose="02020603050405020304"/>
              </a:rPr>
              <a:t>IPv4: 192.168.1.1</a:t>
            </a:r>
            <a:endParaRPr sz="800" b="1" u="sng">
              <a:solidFill>
                <a:srgbClr val="FFFF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None/>
            </a:pPr>
            <a:r>
              <a:rPr lang="en-GB" sz="800" b="1" u="sng">
                <a:solidFill>
                  <a:srgbClr val="FFFF00"/>
                </a:solidFill>
                <a:latin typeface="Times New Roman" panose="02020603050405020304"/>
                <a:ea typeface="Times New Roman" panose="02020603050405020304"/>
                <a:cs typeface="Times New Roman" panose="02020603050405020304"/>
                <a:sym typeface="Times New Roman" panose="02020603050405020304"/>
              </a:rPr>
              <a:t>OS: Windows 10 Pro (Host)</a:t>
            </a:r>
            <a:endParaRPr sz="800" b="1" u="sng">
              <a:solidFill>
                <a:srgbClr val="FFFF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1200"/>
              </a:spcAft>
              <a:buNone/>
            </a:pPr>
            <a:r>
              <a:rPr lang="en-GB" sz="800" b="1" u="sng">
                <a:solidFill>
                  <a:srgbClr val="FFFF00"/>
                </a:solidFill>
                <a:latin typeface="Times New Roman" panose="02020603050405020304"/>
                <a:ea typeface="Times New Roman" panose="02020603050405020304"/>
                <a:cs typeface="Times New Roman" panose="02020603050405020304"/>
                <a:sym typeface="Times New Roman" panose="02020603050405020304"/>
              </a:rPr>
              <a:t>Hostname: Mingw64</a:t>
            </a:r>
            <a:endParaRPr sz="800" b="1" u="sng">
              <a:solidFill>
                <a:srgbClr val="FFFF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3"/>
          <p:cNvPicPr preferRelativeResize="0"/>
          <p:nvPr/>
        </p:nvPicPr>
        <p:blipFill>
          <a:blip r:embed="rId1"/>
          <a:stretch>
            <a:fillRect/>
          </a:stretch>
        </p:blipFill>
        <p:spPr>
          <a:xfrm>
            <a:off x="274322" y="289900"/>
            <a:ext cx="8595295" cy="4593614"/>
          </a:xfrm>
          <a:prstGeom prst="rect">
            <a:avLst/>
          </a:prstGeom>
          <a:noFill/>
          <a:ln>
            <a:noFill/>
          </a:ln>
        </p:spPr>
      </p:pic>
      <p:sp>
        <p:nvSpPr>
          <p:cNvPr id="153" name="Google Shape;153;p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GB" sz="600"/>
            </a:fld>
            <a:endParaRPr sz="600"/>
          </a:p>
        </p:txBody>
      </p:sp>
      <p:sp>
        <p:nvSpPr>
          <p:cNvPr id="154" name="Google Shape;154;p23"/>
          <p:cNvSpPr txBox="1"/>
          <p:nvPr>
            <p:ph type="title"/>
          </p:nvPr>
        </p:nvSpPr>
        <p:spPr>
          <a:xfrm>
            <a:off x="274325" y="1851100"/>
            <a:ext cx="8595300" cy="1029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panose="020B0604020202020204"/>
              <a:buNone/>
            </a:pPr>
            <a:r>
              <a:rPr lang="en-GB" b="1">
                <a:latin typeface="Times New Roman" panose="02020603050405020304"/>
                <a:ea typeface="Times New Roman" panose="02020603050405020304"/>
                <a:cs typeface="Times New Roman" panose="02020603050405020304"/>
                <a:sym typeface="Times New Roman" panose="02020603050405020304"/>
              </a:rPr>
              <a:t>Red Team</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Clr>
                <a:schemeClr val="dk1"/>
              </a:buClr>
              <a:buSzPts val="1100"/>
              <a:buFont typeface="Arial" panose="020B0604020202020204"/>
              <a:buNone/>
            </a:pPr>
            <a:r>
              <a:rPr lang="en-GB">
                <a:latin typeface="Times New Roman" panose="02020603050405020304"/>
                <a:ea typeface="Times New Roman" panose="02020603050405020304"/>
                <a:cs typeface="Times New Roman" panose="02020603050405020304"/>
                <a:sym typeface="Times New Roman" panose="02020603050405020304"/>
              </a:rPr>
              <a:t>Security Assessment</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a:latin typeface="Roboto Light" panose="02000000000000000000"/>
              <a:ea typeface="Roboto Light" panose="02000000000000000000"/>
              <a:cs typeface="Roboto Light" panose="02000000000000000000"/>
              <a:sym typeface="Roboto Light" panose="02000000000000000000"/>
            </a:endParaRPr>
          </a:p>
        </p:txBody>
      </p:sp>
      <p:sp>
        <p:nvSpPr>
          <p:cNvPr id="155" name="Google Shape;155;p23"/>
          <p:cNvSpPr txBox="1"/>
          <p:nvPr>
            <p:ph type="subTitle" idx="1"/>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p>
        </p:txBody>
      </p:sp>
      <p:pic>
        <p:nvPicPr>
          <p:cNvPr id="156" name="Google Shape;156;p23"/>
          <p:cNvPicPr preferRelativeResize="0"/>
          <p:nvPr/>
        </p:nvPicPr>
        <p:blipFill>
          <a:blip r:embed="rId2"/>
          <a:stretch>
            <a:fillRect/>
          </a:stretch>
        </p:blipFill>
        <p:spPr>
          <a:xfrm>
            <a:off x="0" y="0"/>
            <a:ext cx="9144000" cy="5143500"/>
          </a:xfrm>
          <a:prstGeom prst="rect">
            <a:avLst/>
          </a:prstGeom>
          <a:noFill/>
          <a:ln>
            <a:noFill/>
          </a:ln>
        </p:spPr>
      </p:pic>
      <p:sp>
        <p:nvSpPr>
          <p:cNvPr id="157" name="Google Shape;157;p23"/>
          <p:cNvSpPr txBox="1"/>
          <p:nvPr/>
        </p:nvSpPr>
        <p:spPr>
          <a:xfrm>
            <a:off x="3071975" y="1371150"/>
            <a:ext cx="30000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600" b="1">
                <a:solidFill>
                  <a:schemeClr val="dk1"/>
                </a:solidFill>
                <a:latin typeface="Times New Roman" panose="02020603050405020304"/>
                <a:ea typeface="Times New Roman" panose="02020603050405020304"/>
                <a:cs typeface="Times New Roman" panose="02020603050405020304"/>
                <a:sym typeface="Times New Roman" panose="02020603050405020304"/>
              </a:rPr>
              <a:t>Red Team</a:t>
            </a:r>
            <a:endParaRPr sz="36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3600">
                <a:solidFill>
                  <a:schemeClr val="dk1"/>
                </a:solidFill>
                <a:latin typeface="Times New Roman" panose="02020603050405020304"/>
                <a:ea typeface="Times New Roman" panose="02020603050405020304"/>
                <a:cs typeface="Times New Roman" panose="02020603050405020304"/>
                <a:sym typeface="Times New Roman" panose="02020603050405020304"/>
              </a:rPr>
              <a:t>Security Assessment</a:t>
            </a:r>
            <a:endParaRPr sz="3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sz="3600">
              <a:solidFill>
                <a:schemeClr val="dk1"/>
              </a:solidFill>
              <a:latin typeface="Roboto Light" panose="02000000000000000000"/>
              <a:ea typeface="Roboto Light" panose="02000000000000000000"/>
              <a:cs typeface="Roboto Light" panose="02000000000000000000"/>
              <a:sym typeface="Roboto Light" panose="02000000000000000000"/>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Recon: Describing the Target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63" name="Google Shape;163;p24"/>
          <p:cNvSpPr txBox="1"/>
          <p:nvPr>
            <p:ph type="subTitle" idx="1"/>
          </p:nvPr>
        </p:nvSpPr>
        <p:spPr>
          <a:xfrm>
            <a:off x="0" y="675975"/>
            <a:ext cx="9144000" cy="364800"/>
          </a:xfrm>
          <a:prstGeom prst="rect">
            <a:avLst/>
          </a:prstGeom>
        </p:spPr>
        <p:txBody>
          <a:bodyPr spcFirstLastPara="1" wrap="square" lIns="457200" tIns="91425" rIns="457200" bIns="0" anchor="t" anchorCtr="0">
            <a:normAutofit lnSpcReduction="10000"/>
          </a:bodyPr>
          <a:lstStyle/>
          <a:p>
            <a:pPr marL="0" marR="0" lvl="0" indent="0" algn="l" rtl="0">
              <a:lnSpc>
                <a:spcPct val="100000"/>
              </a:lnSpc>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Nmap </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identified</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 the following hosts on the network:</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4" name="Google Shape;164;p24"/>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graphicFrame>
        <p:nvGraphicFramePr>
          <p:cNvPr id="165" name="Google Shape;165;p24"/>
          <p:cNvGraphicFramePr/>
          <p:nvPr/>
        </p:nvGraphicFramePr>
        <p:xfrm>
          <a:off x="419800" y="1198750"/>
          <a:ext cx="8346600" cy="3577125"/>
        </p:xfrm>
        <a:graphic>
          <a:graphicData uri="http://schemas.openxmlformats.org/drawingml/2006/table">
            <a:tbl>
              <a:tblPr>
                <a:noFill/>
                <a:tableStyleId>{3AB3958C-C4F9-44BD-8278-ADB4DB8A2B9B}</a:tableStyleId>
              </a:tblPr>
              <a:tblGrid>
                <a:gridCol w="2782200"/>
                <a:gridCol w="2782200"/>
                <a:gridCol w="2782200"/>
              </a:tblGrid>
              <a:tr h="403225">
                <a:tc>
                  <a:txBody>
                    <a:bodyPr/>
                    <a:lstStyle/>
                    <a:p>
                      <a:pPr marL="0" lvl="0" indent="0" algn="l" rtl="0">
                        <a:spcBef>
                          <a:spcPts val="0"/>
                        </a:spcBef>
                        <a:spcAft>
                          <a:spcPts val="0"/>
                        </a:spcAft>
                        <a:buNone/>
                      </a:pPr>
                      <a:r>
                        <a:rPr lang="en-GB" b="1">
                          <a:solidFill>
                            <a:srgbClr val="FFFFFF"/>
                          </a:solidFill>
                          <a:latin typeface="Times New Roman" panose="02020603050405020304"/>
                          <a:ea typeface="Times New Roman" panose="02020603050405020304"/>
                          <a:cs typeface="Times New Roman" panose="02020603050405020304"/>
                          <a:sym typeface="Times New Roman" panose="02020603050405020304"/>
                        </a:rPr>
                        <a:t>Hostname</a:t>
                      </a:r>
                      <a:endParaRPr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GB" b="1">
                          <a:solidFill>
                            <a:srgbClr val="FFFFFF"/>
                          </a:solidFill>
                          <a:latin typeface="Times New Roman" panose="02020603050405020304"/>
                          <a:ea typeface="Times New Roman" panose="02020603050405020304"/>
                          <a:cs typeface="Times New Roman" panose="02020603050405020304"/>
                          <a:sym typeface="Times New Roman" panose="02020603050405020304"/>
                        </a:rPr>
                        <a:t>IP Address</a:t>
                      </a:r>
                      <a:endParaRPr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GB" b="1">
                          <a:solidFill>
                            <a:srgbClr val="FFFFFF"/>
                          </a:solidFill>
                          <a:latin typeface="Times New Roman" panose="02020603050405020304"/>
                          <a:ea typeface="Times New Roman" panose="02020603050405020304"/>
                          <a:cs typeface="Times New Roman" panose="02020603050405020304"/>
                          <a:sym typeface="Times New Roman" panose="02020603050405020304"/>
                        </a:rPr>
                        <a:t>Role on Network</a:t>
                      </a:r>
                      <a:endParaRPr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r>
              <a:tr h="793475">
                <a:tc>
                  <a:txBody>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Kali</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Kali 2020.1</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192.168.1.8</a:t>
                      </a:r>
                      <a:endParaRPr>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Attacker Machine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r>
              <a:tr h="793475">
                <a:tc>
                  <a:txBody>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Capstone</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Ubuntu</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 18.04.1</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192.168.1.105</a:t>
                      </a:r>
                      <a:endParaRPr>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Victim Machine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r>
              <a:tr h="793475">
                <a:tc>
                  <a:txBody>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ELK</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Ubuntu</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 18.04.4</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192.168.1.100</a:t>
                      </a:r>
                      <a:endParaRPr>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Monitoring</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 Machine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r>
              <a:tr h="793475">
                <a:tc>
                  <a:txBody>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Mingw64</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Windows 10 Pro</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192.168.1.1</a:t>
                      </a:r>
                      <a:endParaRPr>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Has the hyper-v where Capestone and Kali held on it, Also used to view Kabina on ELK</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Vulnerability </a:t>
            </a:r>
            <a:r>
              <a:rPr lang="en-GB">
                <a:latin typeface="Times New Roman" panose="02020603050405020304"/>
                <a:ea typeface="Times New Roman" panose="02020603050405020304"/>
                <a:cs typeface="Times New Roman" panose="02020603050405020304"/>
                <a:sym typeface="Times New Roman" panose="02020603050405020304"/>
              </a:rPr>
              <a:t>Assessment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71" name="Google Shape;171;p25"/>
          <p:cNvSpPr txBox="1"/>
          <p:nvPr>
            <p:ph type="subTitle" idx="1"/>
          </p:nvPr>
        </p:nvSpPr>
        <p:spPr>
          <a:xfrm>
            <a:off x="0" y="675975"/>
            <a:ext cx="9144000" cy="364800"/>
          </a:xfrm>
          <a:prstGeom prst="rect">
            <a:avLst/>
          </a:prstGeom>
        </p:spPr>
        <p:txBody>
          <a:bodyPr spcFirstLastPara="1" wrap="square" lIns="457200" tIns="91425" rIns="457200" bIns="0" anchor="t" anchorCtr="0">
            <a:normAutofit lnSpcReduction="20000"/>
          </a:bodyPr>
          <a:lstStyle/>
          <a:p>
            <a:pPr marL="0" lvl="0" indent="0" algn="l" rtl="0">
              <a:spcBef>
                <a:spcPts val="0"/>
              </a:spcBef>
              <a:spcAft>
                <a:spcPts val="120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The assessment uncovered the following critical vulnerabilities in the target:</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2" name="Google Shape;172;p25"/>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graphicFrame>
        <p:nvGraphicFramePr>
          <p:cNvPr id="173" name="Google Shape;173;p25"/>
          <p:cNvGraphicFramePr/>
          <p:nvPr/>
        </p:nvGraphicFramePr>
        <p:xfrm>
          <a:off x="209075" y="1089025"/>
          <a:ext cx="8620575" cy="3700950"/>
        </p:xfrm>
        <a:graphic>
          <a:graphicData uri="http://schemas.openxmlformats.org/drawingml/2006/table">
            <a:tbl>
              <a:tblPr>
                <a:noFill/>
                <a:tableStyleId>{3AB3958C-C4F9-44BD-8278-ADB4DB8A2B9B}</a:tableStyleId>
              </a:tblPr>
              <a:tblGrid>
                <a:gridCol w="2873525"/>
                <a:gridCol w="2873525"/>
                <a:gridCol w="2873525"/>
              </a:tblGrid>
              <a:tr h="409425">
                <a:tc>
                  <a:txBody>
                    <a:bodyPr/>
                    <a:lstStyle/>
                    <a:p>
                      <a:pPr marL="0" lvl="0" indent="0" algn="l" rtl="0">
                        <a:spcBef>
                          <a:spcPts val="0"/>
                        </a:spcBef>
                        <a:spcAft>
                          <a:spcPts val="0"/>
                        </a:spcAft>
                        <a:buNone/>
                      </a:pPr>
                      <a:r>
                        <a:rPr lang="en-GB" b="1">
                          <a:solidFill>
                            <a:srgbClr val="FFFFFF"/>
                          </a:solidFill>
                          <a:latin typeface="Times New Roman" panose="02020603050405020304"/>
                          <a:ea typeface="Times New Roman" panose="02020603050405020304"/>
                          <a:cs typeface="Times New Roman" panose="02020603050405020304"/>
                          <a:sym typeface="Times New Roman" panose="02020603050405020304"/>
                        </a:rPr>
                        <a:t>Vulnerability</a:t>
                      </a:r>
                      <a:endParaRPr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GB" b="1">
                          <a:solidFill>
                            <a:srgbClr val="FFFFFF"/>
                          </a:solidFill>
                          <a:latin typeface="Times New Roman" panose="02020603050405020304"/>
                          <a:ea typeface="Times New Roman" panose="02020603050405020304"/>
                          <a:cs typeface="Times New Roman" panose="02020603050405020304"/>
                          <a:sym typeface="Times New Roman" panose="02020603050405020304"/>
                        </a:rPr>
                        <a:t>Description</a:t>
                      </a:r>
                      <a:endParaRPr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GB" b="1">
                          <a:solidFill>
                            <a:srgbClr val="FFFFFF"/>
                          </a:solidFill>
                          <a:latin typeface="Times New Roman" panose="02020603050405020304"/>
                          <a:ea typeface="Times New Roman" panose="02020603050405020304"/>
                          <a:cs typeface="Times New Roman" panose="02020603050405020304"/>
                          <a:sym typeface="Times New Roman" panose="02020603050405020304"/>
                        </a:rPr>
                        <a:t>Impact</a:t>
                      </a:r>
                      <a:endParaRPr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r>
              <a:tr h="658325">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Sensitive Data Exposure #1</a:t>
                      </a:r>
                      <a:r>
                        <a:rPr lang="en-GB" sz="1200" i="1">
                          <a:latin typeface="Times New Roman" panose="02020603050405020304"/>
                          <a:ea typeface="Times New Roman" panose="02020603050405020304"/>
                          <a:cs typeface="Times New Roman" panose="02020603050405020304"/>
                          <a:sym typeface="Times New Roman" panose="02020603050405020304"/>
                        </a:rPr>
                        <a:t> </a:t>
                      </a:r>
                      <a:endParaRPr sz="1200" i="1">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By having the index.html file out in the open it showed the directory structure. </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Which allowed me to go through figure out directory structure and see what all it had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inside to offer. </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r>
              <a:tr h="839300">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Sensitive Data Exposure</a:t>
                      </a:r>
                      <a:r>
                        <a:rPr lang="en-GB" sz="1200">
                          <a:latin typeface="Times New Roman" panose="02020603050405020304"/>
                          <a:ea typeface="Times New Roman" panose="02020603050405020304"/>
                          <a:cs typeface="Times New Roman" panose="02020603050405020304"/>
                          <a:sym typeface="Times New Roman" panose="02020603050405020304"/>
                        </a:rPr>
                        <a:t>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Unprotected files in the directory that reference a file called “sercet_folder”. </a:t>
                      </a:r>
                      <a:r>
                        <a:rPr lang="en-GB" sz="1200">
                          <a:latin typeface="Times New Roman" panose="02020603050405020304"/>
                          <a:ea typeface="Times New Roman" panose="02020603050405020304"/>
                          <a:cs typeface="Times New Roman" panose="02020603050405020304"/>
                          <a:sym typeface="Times New Roman" panose="02020603050405020304"/>
                        </a:rPr>
                        <a:t>Which was a dead give away that’s where to go.</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There where a lot of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unprotected</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 files that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referenced the “sercet_folder” that pointed me in direction of it.</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r>
              <a:tr h="1003400">
                <a:tc>
                  <a:txBody>
                    <a:bodyPr/>
                    <a:lstStyle/>
                    <a:p>
                      <a:pPr marL="0" lvl="0" indent="0" algn="l" rtl="0">
                        <a:spcBef>
                          <a:spcPts val="0"/>
                        </a:spcBef>
                        <a:spcAft>
                          <a:spcPts val="0"/>
                        </a:spcAft>
                        <a:buClr>
                          <a:schemeClr val="dk1"/>
                        </a:buClr>
                        <a:buSzPts val="1100"/>
                        <a:buFont typeface="Arial" panose="020B0604020202020204"/>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Sensitive Data Exposure #3</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After exposing the </a:t>
                      </a:r>
                      <a:r>
                        <a:rPr lang="en-GB" sz="1200">
                          <a:latin typeface="Times New Roman" panose="02020603050405020304"/>
                          <a:ea typeface="Times New Roman" panose="02020603050405020304"/>
                          <a:cs typeface="Times New Roman" panose="02020603050405020304"/>
                          <a:sym typeface="Times New Roman" panose="02020603050405020304"/>
                        </a:rPr>
                        <a:t>required </a:t>
                      </a:r>
                      <a:r>
                        <a:rPr lang="en-GB" sz="1200">
                          <a:latin typeface="Times New Roman" panose="02020603050405020304"/>
                          <a:ea typeface="Times New Roman" panose="02020603050405020304"/>
                          <a:cs typeface="Times New Roman" panose="02020603050405020304"/>
                          <a:sym typeface="Times New Roman" panose="02020603050405020304"/>
                        </a:rPr>
                        <a:t>user account for the “sercet_folder” </a:t>
                      </a:r>
                      <a:r>
                        <a:rPr lang="en-GB" sz="1200">
                          <a:latin typeface="Times New Roman" panose="02020603050405020304"/>
                          <a:ea typeface="Times New Roman" panose="02020603050405020304"/>
                          <a:cs typeface="Times New Roman" panose="02020603050405020304"/>
                          <a:sym typeface="Times New Roman" panose="02020603050405020304"/>
                        </a:rPr>
                        <a:t>access. Brute force attack would be used to crack the password.</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After finding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out the required user for the folder I was able to focus on cracking their specific password instead of going cracking all the other passwords.</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r>
              <a:tr h="790500">
                <a:tc>
                  <a:txBody>
                    <a:bodyPr/>
                    <a:lstStyle/>
                    <a:p>
                      <a:pPr marL="0" lvl="0" indent="0" algn="l" rtl="0">
                        <a:spcBef>
                          <a:spcPts val="0"/>
                        </a:spcBef>
                        <a:spcAft>
                          <a:spcPts val="0"/>
                        </a:spcAft>
                        <a:buClr>
                          <a:schemeClr val="dk1"/>
                        </a:buClr>
                        <a:buSzPts val="1100"/>
                        <a:buFont typeface="Arial" panose="020B0604020202020204"/>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Sensitive Data Exposure #4</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The “Connect_to_corp_server” file set pathway on how to access the server via webdva with the user/hashed password </a:t>
                      </a:r>
                      <a:r>
                        <a:rPr lang="en-GB" sz="1200">
                          <a:latin typeface="Times New Roman" panose="02020603050405020304"/>
                          <a:ea typeface="Times New Roman" panose="02020603050405020304"/>
                          <a:cs typeface="Times New Roman" panose="02020603050405020304"/>
                          <a:sym typeface="Times New Roman" panose="02020603050405020304"/>
                        </a:rPr>
                        <a:t>included</a:t>
                      </a:r>
                      <a:r>
                        <a:rPr lang="en-GB" sz="1200">
                          <a:latin typeface="Times New Roman" panose="02020603050405020304"/>
                          <a:ea typeface="Times New Roman" panose="02020603050405020304"/>
                          <a:cs typeface="Times New Roman" panose="02020603050405020304"/>
                          <a:sym typeface="Times New Roman" panose="02020603050405020304"/>
                        </a:rPr>
                        <a:t>.</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Which allowed me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to be able</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 crack the password and gain access to where I was able to upload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reverse payload shell to the server.</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Vulnerability Assessment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79" name="Google Shape;179;p26"/>
          <p:cNvSpPr txBox="1"/>
          <p:nvPr>
            <p:ph type="subTitle" idx="1"/>
          </p:nvPr>
        </p:nvSpPr>
        <p:spPr>
          <a:xfrm>
            <a:off x="0" y="675975"/>
            <a:ext cx="9144000" cy="364800"/>
          </a:xfrm>
          <a:prstGeom prst="rect">
            <a:avLst/>
          </a:prstGeom>
        </p:spPr>
        <p:txBody>
          <a:bodyPr spcFirstLastPara="1" wrap="square" lIns="457200" tIns="91425" rIns="457200" bIns="0" anchor="t" anchorCtr="0">
            <a:normAutofit lnSpcReduction="20000"/>
          </a:bodyPr>
          <a:lstStyle/>
          <a:p>
            <a:pPr marL="0" lvl="0" indent="0" algn="l" rtl="0">
              <a:spcBef>
                <a:spcPts val="0"/>
              </a:spcBef>
              <a:spcAft>
                <a:spcPts val="1200"/>
              </a:spcAft>
              <a:buNone/>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The assessment uncovered the following critical vulnerabilities in the target:</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0" name="Google Shape;180;p26"/>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graphicFrame>
        <p:nvGraphicFramePr>
          <p:cNvPr id="181" name="Google Shape;181;p26"/>
          <p:cNvGraphicFramePr/>
          <p:nvPr/>
        </p:nvGraphicFramePr>
        <p:xfrm>
          <a:off x="467150" y="1201900"/>
          <a:ext cx="8362500" cy="3466950"/>
        </p:xfrm>
        <a:graphic>
          <a:graphicData uri="http://schemas.openxmlformats.org/drawingml/2006/table">
            <a:tbl>
              <a:tblPr>
                <a:noFill/>
                <a:tableStyleId>{3AB3958C-C4F9-44BD-8278-ADB4DB8A2B9B}</a:tableStyleId>
              </a:tblPr>
              <a:tblGrid>
                <a:gridCol w="2787500"/>
                <a:gridCol w="2787500"/>
                <a:gridCol w="2787500"/>
              </a:tblGrid>
              <a:tr h="397450">
                <a:tc>
                  <a:txBody>
                    <a:bodyPr/>
                    <a:lstStyle/>
                    <a:p>
                      <a:pPr marL="0" lvl="0" indent="0" algn="l" rtl="0">
                        <a:spcBef>
                          <a:spcPts val="0"/>
                        </a:spcBef>
                        <a:spcAft>
                          <a:spcPts val="0"/>
                        </a:spcAft>
                        <a:buNone/>
                      </a:pPr>
                      <a:r>
                        <a:rPr lang="en-GB" b="1">
                          <a:solidFill>
                            <a:srgbClr val="FFFFFF"/>
                          </a:solidFill>
                          <a:latin typeface="Times New Roman" panose="02020603050405020304"/>
                          <a:ea typeface="Times New Roman" panose="02020603050405020304"/>
                          <a:cs typeface="Times New Roman" panose="02020603050405020304"/>
                          <a:sym typeface="Times New Roman" panose="02020603050405020304"/>
                        </a:rPr>
                        <a:t>Vulnerability</a:t>
                      </a:r>
                      <a:endParaRPr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GB" b="1">
                          <a:solidFill>
                            <a:srgbClr val="FFFFFF"/>
                          </a:solidFill>
                          <a:latin typeface="Times New Roman" panose="02020603050405020304"/>
                          <a:ea typeface="Times New Roman" panose="02020603050405020304"/>
                          <a:cs typeface="Times New Roman" panose="02020603050405020304"/>
                          <a:sym typeface="Times New Roman" panose="02020603050405020304"/>
                        </a:rPr>
                        <a:t>Description</a:t>
                      </a:r>
                      <a:endParaRPr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GB" b="1">
                          <a:solidFill>
                            <a:srgbClr val="FFFFFF"/>
                          </a:solidFill>
                          <a:latin typeface="Times New Roman" panose="02020603050405020304"/>
                          <a:ea typeface="Times New Roman" panose="02020603050405020304"/>
                          <a:cs typeface="Times New Roman" panose="02020603050405020304"/>
                          <a:sym typeface="Times New Roman" panose="02020603050405020304"/>
                        </a:rPr>
                        <a:t>Impact</a:t>
                      </a:r>
                      <a:endParaRPr b="1">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r>
              <a:tr h="767375">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No Brute Force Attack Mitigation </a:t>
                      </a:r>
                      <a:endParaRPr sz="1200" i="1">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Allows </a:t>
                      </a:r>
                      <a:r>
                        <a:rPr lang="en-GB" sz="1200">
                          <a:latin typeface="Times New Roman" panose="02020603050405020304"/>
                          <a:ea typeface="Times New Roman" panose="02020603050405020304"/>
                          <a:cs typeface="Times New Roman" panose="02020603050405020304"/>
                          <a:sym typeface="Times New Roman" panose="02020603050405020304"/>
                        </a:rPr>
                        <a:t>execution</a:t>
                      </a:r>
                      <a:r>
                        <a:rPr lang="en-GB" sz="1200">
                          <a:latin typeface="Times New Roman" panose="02020603050405020304"/>
                          <a:ea typeface="Times New Roman" panose="02020603050405020304"/>
                          <a:cs typeface="Times New Roman" panose="02020603050405020304"/>
                          <a:sym typeface="Times New Roman" panose="02020603050405020304"/>
                        </a:rPr>
                        <a:t> of commands that can </a:t>
                      </a:r>
                      <a:r>
                        <a:rPr lang="en-GB" sz="1200">
                          <a:latin typeface="Times New Roman" panose="02020603050405020304"/>
                          <a:ea typeface="Times New Roman" panose="02020603050405020304"/>
                          <a:cs typeface="Times New Roman" panose="02020603050405020304"/>
                          <a:sym typeface="Times New Roman" panose="02020603050405020304"/>
                        </a:rPr>
                        <a:t>remotely</a:t>
                      </a:r>
                      <a:r>
                        <a:rPr lang="en-GB" sz="1200">
                          <a:latin typeface="Times New Roman" panose="02020603050405020304"/>
                          <a:ea typeface="Times New Roman" panose="02020603050405020304"/>
                          <a:cs typeface="Times New Roman" panose="02020603050405020304"/>
                          <a:sym typeface="Times New Roman" panose="02020603050405020304"/>
                        </a:rPr>
                        <a:t> crack passwords for user on the </a:t>
                      </a:r>
                      <a:r>
                        <a:rPr lang="en-GB" sz="1200">
                          <a:latin typeface="Times New Roman" panose="02020603050405020304"/>
                          <a:ea typeface="Times New Roman" panose="02020603050405020304"/>
                          <a:cs typeface="Times New Roman" panose="02020603050405020304"/>
                          <a:sym typeface="Times New Roman" panose="02020603050405020304"/>
                        </a:rPr>
                        <a:t>victim's</a:t>
                      </a:r>
                      <a:r>
                        <a:rPr lang="en-GB" sz="1200">
                          <a:latin typeface="Times New Roman" panose="02020603050405020304"/>
                          <a:ea typeface="Times New Roman" panose="02020603050405020304"/>
                          <a:cs typeface="Times New Roman" panose="02020603050405020304"/>
                          <a:sym typeface="Times New Roman" panose="02020603050405020304"/>
                        </a:rPr>
                        <a:t> machine.</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I was able to use hydra to crack the user ashton passwords without being </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detected.</a:t>
                      </a: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r>
              <a:tr h="767375">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Unauthorized File Upload</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Anyone has the ability to upload files to server  via </a:t>
                      </a:r>
                      <a:r>
                        <a:rPr lang="en-GB" sz="1200">
                          <a:latin typeface="Times New Roman" panose="02020603050405020304"/>
                          <a:ea typeface="Times New Roman" panose="02020603050405020304"/>
                          <a:cs typeface="Times New Roman" panose="02020603050405020304"/>
                          <a:sym typeface="Times New Roman" panose="02020603050405020304"/>
                        </a:rPr>
                        <a:t>webdav</a:t>
                      </a:r>
                      <a:r>
                        <a:rPr lang="en-GB" sz="1200">
                          <a:latin typeface="Times New Roman" panose="02020603050405020304"/>
                          <a:ea typeface="Times New Roman" panose="02020603050405020304"/>
                          <a:cs typeface="Times New Roman" panose="02020603050405020304"/>
                          <a:sym typeface="Times New Roman" panose="02020603050405020304"/>
                        </a:rPr>
                        <a:t>. I uploaded (shell.php) </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I was able to upload my reverse shell payload to the server.</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r>
              <a:tr h="767375">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Remote Code Execution</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Uploading the reverse shell payload and running it allowed to me to gain remote </a:t>
                      </a:r>
                      <a:r>
                        <a:rPr lang="en-GB" sz="1200">
                          <a:latin typeface="Times New Roman" panose="02020603050405020304"/>
                          <a:ea typeface="Times New Roman" panose="02020603050405020304"/>
                          <a:cs typeface="Times New Roman" panose="02020603050405020304"/>
                          <a:sym typeface="Times New Roman" panose="02020603050405020304"/>
                        </a:rPr>
                        <a:t>access</a:t>
                      </a:r>
                      <a:r>
                        <a:rPr lang="en-GB" sz="1200">
                          <a:latin typeface="Times New Roman" panose="02020603050405020304"/>
                          <a:ea typeface="Times New Roman" panose="02020603050405020304"/>
                          <a:cs typeface="Times New Roman" panose="02020603050405020304"/>
                          <a:sym typeface="Times New Roman" panose="02020603050405020304"/>
                        </a:rPr>
                        <a:t> and </a:t>
                      </a:r>
                      <a:r>
                        <a:rPr lang="en-GB" sz="1200">
                          <a:latin typeface="Times New Roman" panose="02020603050405020304"/>
                          <a:ea typeface="Times New Roman" panose="02020603050405020304"/>
                          <a:cs typeface="Times New Roman" panose="02020603050405020304"/>
                          <a:sym typeface="Times New Roman" panose="02020603050405020304"/>
                        </a:rPr>
                        <a:t>execution</a:t>
                      </a:r>
                      <a:r>
                        <a:rPr lang="en-GB" sz="1200">
                          <a:latin typeface="Times New Roman" panose="02020603050405020304"/>
                          <a:ea typeface="Times New Roman" panose="02020603050405020304"/>
                          <a:cs typeface="Times New Roman" panose="02020603050405020304"/>
                          <a:sym typeface="Times New Roman" panose="02020603050405020304"/>
                        </a:rPr>
                        <a:t> </a:t>
                      </a:r>
                      <a:r>
                        <a:rPr lang="en-GB" sz="1200">
                          <a:latin typeface="Times New Roman" panose="02020603050405020304"/>
                          <a:ea typeface="Times New Roman" panose="02020603050405020304"/>
                          <a:cs typeface="Times New Roman" panose="02020603050405020304"/>
                          <a:sym typeface="Times New Roman" panose="02020603050405020304"/>
                        </a:rPr>
                        <a:t>abilities</a:t>
                      </a:r>
                      <a:r>
                        <a:rPr lang="en-GB" sz="1200">
                          <a:latin typeface="Times New Roman" panose="02020603050405020304"/>
                          <a:ea typeface="Times New Roman" panose="02020603050405020304"/>
                          <a:cs typeface="Times New Roman" panose="02020603050405020304"/>
                          <a:sym typeface="Times New Roman" panose="02020603050405020304"/>
                        </a:rPr>
                        <a:t>.</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I was able to take control of the victim machines.</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r>
              <a:tr h="767375">
                <a:tc>
                  <a:txBody>
                    <a:bodyPr/>
                    <a:lstStyle/>
                    <a:p>
                      <a:pPr marL="0" lvl="0" indent="0" algn="l" rtl="0">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12300" y="0"/>
            <a:ext cx="9168600" cy="533700"/>
          </a:xfrm>
          <a:prstGeom prst="rect">
            <a:avLst/>
          </a:prstGeom>
        </p:spPr>
        <p:txBody>
          <a:bodyPr spcFirstLastPara="1" wrap="square" lIns="457200" tIns="182875" rIns="274300" bIns="91425" anchor="t" anchorCtr="0">
            <a:norm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Exploitation: </a:t>
            </a:r>
            <a:r>
              <a:rPr lang="en-GB">
                <a:latin typeface="Times New Roman" panose="02020603050405020304"/>
                <a:ea typeface="Times New Roman" panose="02020603050405020304"/>
                <a:cs typeface="Times New Roman" panose="02020603050405020304"/>
                <a:sym typeface="Times New Roman" panose="02020603050405020304"/>
              </a:rPr>
              <a:t>Sensitive</a:t>
            </a:r>
            <a:r>
              <a:rPr lang="en-GB">
                <a:latin typeface="Times New Roman" panose="02020603050405020304"/>
                <a:ea typeface="Times New Roman" panose="02020603050405020304"/>
                <a:cs typeface="Times New Roman" panose="02020603050405020304"/>
                <a:sym typeface="Times New Roman" panose="02020603050405020304"/>
              </a:rPr>
              <a:t> Data Exposure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87" name="Google Shape;187;p27"/>
          <p:cNvSpPr txBox="1"/>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1200"/>
              </a:spcAft>
              <a:buNone/>
            </a:pPr>
            <a:r>
              <a:rPr lang="en-GB"/>
              <a:t> </a:t>
            </a:r>
            <a:endParaRPr lang="en-GB"/>
          </a:p>
        </p:txBody>
      </p:sp>
      <p:sp>
        <p:nvSpPr>
          <p:cNvPr id="188" name="Google Shape;188;p27"/>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7"/>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300" b="1">
                <a:latin typeface="Times New Roman" panose="02020603050405020304"/>
                <a:ea typeface="Times New Roman" panose="02020603050405020304"/>
                <a:cs typeface="Times New Roman" panose="02020603050405020304"/>
                <a:sym typeface="Times New Roman" panose="02020603050405020304"/>
              </a:rPr>
              <a:t>Tools &amp; Processes</a:t>
            </a:r>
            <a:endParaRPr sz="13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Clr>
                <a:schemeClr val="dk1"/>
              </a:buClr>
              <a:buSzPts val="1100"/>
              <a:buFont typeface="Arial" panose="020B0604020202020204"/>
              <a:buNone/>
            </a:pPr>
            <a:r>
              <a:rPr lang="en-GB" sz="1300">
                <a:latin typeface="Times New Roman" panose="02020603050405020304"/>
                <a:ea typeface="Times New Roman" panose="02020603050405020304"/>
                <a:cs typeface="Times New Roman" panose="02020603050405020304"/>
                <a:sym typeface="Times New Roman" panose="02020603050405020304"/>
              </a:rPr>
              <a:t>I used nmap to find the target machine. Used the command nmap 192.168.1.0/24 to run the scan. I found out that </a:t>
            </a:r>
            <a:r>
              <a:rPr lang="en-GB" sz="1300">
                <a:latin typeface="Times New Roman" panose="02020603050405020304"/>
                <a:ea typeface="Times New Roman" panose="02020603050405020304"/>
                <a:cs typeface="Times New Roman" panose="02020603050405020304"/>
                <a:sym typeface="Times New Roman" panose="02020603050405020304"/>
              </a:rPr>
              <a:t>the</a:t>
            </a:r>
            <a:r>
              <a:rPr lang="en-GB" sz="1300">
                <a:latin typeface="Times New Roman" panose="02020603050405020304"/>
                <a:ea typeface="Times New Roman" panose="02020603050405020304"/>
                <a:cs typeface="Times New Roman" panose="02020603050405020304"/>
                <a:sym typeface="Times New Roman" panose="02020603050405020304"/>
              </a:rPr>
              <a:t> target ip address was 192.168.1.105 they had port 80 open. I entered 192.168.1.105 into the browser which opened right to  the </a:t>
            </a:r>
            <a:r>
              <a:rPr lang="en-GB" sz="1300">
                <a:latin typeface="Times New Roman" panose="02020603050405020304"/>
                <a:ea typeface="Times New Roman" panose="02020603050405020304"/>
                <a:cs typeface="Times New Roman" panose="02020603050405020304"/>
                <a:sym typeface="Times New Roman" panose="02020603050405020304"/>
              </a:rPr>
              <a:t>directory</a:t>
            </a:r>
            <a:r>
              <a:rPr lang="en-GB" sz="1300">
                <a:latin typeface="Times New Roman" panose="02020603050405020304"/>
                <a:ea typeface="Times New Roman" panose="02020603050405020304"/>
                <a:cs typeface="Times New Roman" panose="02020603050405020304"/>
                <a:sym typeface="Times New Roman" panose="02020603050405020304"/>
              </a:rPr>
              <a:t> </a:t>
            </a:r>
            <a:r>
              <a:rPr lang="en-GB" sz="1300">
                <a:latin typeface="Times New Roman" panose="02020603050405020304"/>
                <a:ea typeface="Times New Roman" panose="02020603050405020304"/>
                <a:cs typeface="Times New Roman" panose="02020603050405020304"/>
                <a:sym typeface="Times New Roman" panose="02020603050405020304"/>
              </a:rPr>
              <a:t>structure</a:t>
            </a:r>
            <a:r>
              <a:rPr lang="en-GB" sz="1300">
                <a:latin typeface="Times New Roman" panose="02020603050405020304"/>
                <a:ea typeface="Times New Roman" panose="02020603050405020304"/>
                <a:cs typeface="Times New Roman" panose="02020603050405020304"/>
                <a:sym typeface="Times New Roman" panose="02020603050405020304"/>
              </a:rPr>
              <a:t> </a:t>
            </a:r>
            <a:r>
              <a:rPr lang="en-GB" sz="1300">
                <a:latin typeface="Times New Roman" panose="02020603050405020304"/>
                <a:ea typeface="Times New Roman" panose="02020603050405020304"/>
                <a:cs typeface="Times New Roman" panose="02020603050405020304"/>
                <a:sym typeface="Times New Roman" panose="02020603050405020304"/>
              </a:rPr>
              <a:t>because</a:t>
            </a:r>
            <a:r>
              <a:rPr lang="en-GB" sz="1300">
                <a:latin typeface="Times New Roman" panose="02020603050405020304"/>
                <a:ea typeface="Times New Roman" panose="02020603050405020304"/>
                <a:cs typeface="Times New Roman" panose="02020603050405020304"/>
                <a:sym typeface="Times New Roman" panose="02020603050405020304"/>
              </a:rPr>
              <a:t> of not having index.html file in place.</a:t>
            </a:r>
            <a:endParaRPr sz="13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Clr>
                <a:schemeClr val="dk1"/>
              </a:buClr>
              <a:buSzPts val="1100"/>
              <a:buFont typeface="Arial" panose="020B0604020202020204"/>
              <a:buNone/>
            </a:pPr>
            <a:endParaRPr sz="1200">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90" name="Google Shape;190;p27"/>
          <p:cNvGrpSpPr/>
          <p:nvPr/>
        </p:nvGrpSpPr>
        <p:grpSpPr>
          <a:xfrm>
            <a:off x="457181" y="887903"/>
            <a:ext cx="533372" cy="533480"/>
            <a:chOff x="457200" y="1378813"/>
            <a:chExt cx="695400" cy="695450"/>
          </a:xfrm>
        </p:grpSpPr>
        <p:sp>
          <p:nvSpPr>
            <p:cNvPr id="191" name="Google Shape;191;p2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01</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192" name="Google Shape;192;p27"/>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3" name="Google Shape;193;p27"/>
          <p:cNvGrpSpPr/>
          <p:nvPr/>
        </p:nvGrpSpPr>
        <p:grpSpPr>
          <a:xfrm>
            <a:off x="3228956" y="887903"/>
            <a:ext cx="533372" cy="533480"/>
            <a:chOff x="457200" y="1378813"/>
            <a:chExt cx="695400" cy="695450"/>
          </a:xfrm>
        </p:grpSpPr>
        <p:sp>
          <p:nvSpPr>
            <p:cNvPr id="194" name="Google Shape;194;p2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02</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195" name="Google Shape;195;p27"/>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6" name="Google Shape;196;p27"/>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7"/>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300" b="1">
                <a:latin typeface="Times New Roman" panose="02020603050405020304"/>
                <a:ea typeface="Times New Roman" panose="02020603050405020304"/>
                <a:cs typeface="Times New Roman" panose="02020603050405020304"/>
                <a:sym typeface="Times New Roman" panose="02020603050405020304"/>
              </a:rPr>
              <a:t>Achievements</a:t>
            </a:r>
            <a:endParaRPr sz="13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Clr>
                <a:schemeClr val="dk1"/>
              </a:buClr>
              <a:buSzPts val="1100"/>
              <a:buFont typeface="Arial" panose="020B0604020202020204"/>
              <a:buNone/>
            </a:pPr>
            <a:r>
              <a:rPr lang="en-GB" sz="1500">
                <a:latin typeface="Times New Roman" panose="02020603050405020304"/>
                <a:ea typeface="Times New Roman" panose="02020603050405020304"/>
                <a:cs typeface="Times New Roman" panose="02020603050405020304"/>
                <a:sym typeface="Times New Roman" panose="02020603050405020304"/>
              </a:rPr>
              <a:t>It allowed me to gain access the </a:t>
            </a:r>
            <a:r>
              <a:rPr lang="en-GB" sz="1500">
                <a:latin typeface="Times New Roman" panose="02020603050405020304"/>
                <a:ea typeface="Times New Roman" panose="02020603050405020304"/>
                <a:cs typeface="Times New Roman" panose="02020603050405020304"/>
                <a:sym typeface="Times New Roman" panose="02020603050405020304"/>
              </a:rPr>
              <a:t>victim's</a:t>
            </a:r>
            <a:r>
              <a:rPr lang="en-GB" sz="1500">
                <a:latin typeface="Times New Roman" panose="02020603050405020304"/>
                <a:ea typeface="Times New Roman" panose="02020603050405020304"/>
                <a:cs typeface="Times New Roman" panose="02020603050405020304"/>
                <a:sym typeface="Times New Roman" panose="02020603050405020304"/>
              </a:rPr>
              <a:t> machine through the web browser also gave me the keys to castle to able going digging deeper</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98" name="Google Shape;198;p27"/>
          <p:cNvGrpSpPr/>
          <p:nvPr/>
        </p:nvGrpSpPr>
        <p:grpSpPr>
          <a:xfrm>
            <a:off x="6134081" y="888653"/>
            <a:ext cx="533372" cy="533480"/>
            <a:chOff x="457200" y="1378813"/>
            <a:chExt cx="695400" cy="695450"/>
          </a:xfrm>
        </p:grpSpPr>
        <p:sp>
          <p:nvSpPr>
            <p:cNvPr id="199" name="Google Shape;199;p2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a:solidFill>
                    <a:srgbClr val="FFFFFF"/>
                  </a:solidFill>
                  <a:latin typeface="Roboto Light" panose="02000000000000000000"/>
                  <a:ea typeface="Roboto Light" panose="02000000000000000000"/>
                  <a:cs typeface="Roboto Light" panose="02000000000000000000"/>
                  <a:sym typeface="Roboto Light" panose="02000000000000000000"/>
                </a:rPr>
                <a:t>03</a:t>
              </a:r>
              <a:endParaRPr sz="2100">
                <a:solidFill>
                  <a:srgbClr val="FFFFFF"/>
                </a:solidFill>
                <a:latin typeface="Roboto Light" panose="02000000000000000000"/>
                <a:ea typeface="Roboto Light" panose="02000000000000000000"/>
                <a:cs typeface="Roboto Light" panose="02000000000000000000"/>
                <a:sym typeface="Roboto Light" panose="02000000000000000000"/>
              </a:endParaRPr>
            </a:p>
          </p:txBody>
        </p:sp>
        <p:sp>
          <p:nvSpPr>
            <p:cNvPr id="200" name="Google Shape;200;p27"/>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1" name="Google Shape;201;p27"/>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7"/>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GB" sz="1500">
                <a:latin typeface="Times New Roman" panose="02020603050405020304"/>
                <a:ea typeface="Times New Roman" panose="02020603050405020304"/>
                <a:cs typeface="Times New Roman" panose="02020603050405020304"/>
                <a:sym typeface="Times New Roman" panose="02020603050405020304"/>
              </a:rPr>
              <a:t>Screenshots</a:t>
            </a:r>
            <a:r>
              <a:rPr lang="en-GB" sz="1500">
                <a:latin typeface="Times New Roman" panose="02020603050405020304"/>
                <a:ea typeface="Times New Roman" panose="02020603050405020304"/>
                <a:cs typeface="Times New Roman" panose="02020603050405020304"/>
                <a:sym typeface="Times New Roman" panose="02020603050405020304"/>
              </a:rPr>
              <a:t> on next slide showing.</a:t>
            </a:r>
            <a:endParaRPr sz="1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11496</Words>
  <Application>WPS Presentation</Application>
  <PresentationFormat/>
  <Paragraphs>422</Paragraphs>
  <Slides>33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Arial</vt:lpstr>
      <vt:lpstr>SimSun</vt:lpstr>
      <vt:lpstr>Wingdings</vt:lpstr>
      <vt:lpstr>Arial</vt:lpstr>
      <vt:lpstr>Roboto Medium</vt:lpstr>
      <vt:lpstr>Roboto</vt:lpstr>
      <vt:lpstr>Roboto Light</vt:lpstr>
      <vt:lpstr>Times New Roman</vt:lpstr>
      <vt:lpstr>Roboto Thin</vt:lpstr>
      <vt:lpstr>Microsoft YaHei</vt:lpstr>
      <vt:lpstr>Arial Unicode MS</vt:lpstr>
      <vt:lpstr>Lobster</vt:lpstr>
      <vt:lpstr>Simple Dark</vt:lpstr>
      <vt:lpstr>PowerPoint 演示文稿</vt:lpstr>
      <vt:lpstr>Table of Contents</vt:lpstr>
      <vt:lpstr>Network Topology </vt:lpstr>
      <vt:lpstr>Network Topology</vt:lpstr>
      <vt:lpstr>Security Assessment</vt:lpstr>
      <vt:lpstr>Recon: Describing the Target</vt:lpstr>
      <vt:lpstr>Vulnerability Assessment</vt:lpstr>
      <vt:lpstr>Vulnerability Assessment</vt:lpstr>
      <vt:lpstr>Exploitation: Sensitive Data Exposure</vt:lpstr>
      <vt:lpstr>Exploitation: Screenshots #1</vt:lpstr>
      <vt:lpstr>Exploitation: Sensitive Data Exposure</vt:lpstr>
      <vt:lpstr>Exploitation: Screenshots #2</vt:lpstr>
      <vt:lpstr>Exploitation: Sensitive Data Exposure and Brute Force Attack</vt:lpstr>
      <vt:lpstr>Exploitation: Screenshots #3</vt:lpstr>
      <vt:lpstr>Exploitation: Sensitive Data Exposure </vt:lpstr>
      <vt:lpstr>Exploitation: Screenshots #4</vt:lpstr>
      <vt:lpstr>Exploitation: Unauthorized File Upload &amp; Remote Code Execution</vt:lpstr>
      <vt:lpstr>Exploitation: Screenshots #5</vt:lpstr>
      <vt:lpstr>Exploitation: Screenshots #5 part 2</vt:lpstr>
      <vt:lpstr>Exploitation: Screenshots #5 part 3</vt:lpstr>
      <vt:lpstr>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Analysis: Addition Visuals </vt:lpstr>
      <vt:lpstr>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pa1nq</cp:lastModifiedBy>
  <cp:revision>1</cp:revision>
  <dcterms:created xsi:type="dcterms:W3CDTF">2021-05-25T02:51:02Z</dcterms:created>
  <dcterms:modified xsi:type="dcterms:W3CDTF">2021-05-25T02:51:03Z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